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1"/>
  </p:notesMasterIdLst>
  <p:sldIdLst>
    <p:sldId id="256" r:id="rId5"/>
    <p:sldId id="257" r:id="rId6"/>
    <p:sldId id="258" r:id="rId7"/>
    <p:sldId id="259" r:id="rId8"/>
    <p:sldId id="260" r:id="rId9"/>
    <p:sldId id="261" r:id="rId10"/>
    <p:sldId id="262" r:id="rId11"/>
    <p:sldId id="263" r:id="rId12"/>
    <p:sldId id="270" r:id="rId13"/>
    <p:sldId id="271" r:id="rId14"/>
    <p:sldId id="269" r:id="rId15"/>
    <p:sldId id="264" r:id="rId16"/>
    <p:sldId id="265" r:id="rId17"/>
    <p:sldId id="266" r:id="rId18"/>
    <p:sldId id="267" r:id="rId19"/>
    <p:sldId id="268" r:id="rId20"/>
  </p:sldIdLst>
  <p:sldSz cx="12192000" cy="6858000"/>
  <p:notesSz cx="6858000" cy="9144000"/>
  <p:embeddedFontLst>
    <p:embeddedFont>
      <p:font typeface="Calibri" panose="020F0502020204030204" pitchFamily="34" charset="0"/>
      <p:regular r:id="rId22"/>
      <p:bold r:id="rId23"/>
      <p:italic r:id="rId24"/>
      <p:boldItalic r:id="rId25"/>
    </p:embeddedFont>
    <p:embeddedFont>
      <p:font typeface="Century Gothic" panose="020B0502020202020204" pitchFamily="34" charset="0"/>
      <p:regular r:id="rId26"/>
      <p:bold r:id="rId27"/>
      <p:italic r:id="rId28"/>
      <p:boldItalic r:id="rId29"/>
    </p:embeddedFont>
  </p:embeddedFontLst>
  <p:custDataLst>
    <p:tags r:id="rId30"/>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4736" autoAdjust="0"/>
  </p:normalViewPr>
  <p:slideViewPr>
    <p:cSldViewPr snapToGrid="0">
      <p:cViewPr varScale="1">
        <p:scale>
          <a:sx n="72" d="100"/>
          <a:sy n="72" d="100"/>
        </p:scale>
        <p:origin x="54" y="3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5.fntdata"/><Relationship Id="rId3" Type="http://schemas.openxmlformats.org/officeDocument/2006/relationships/customXml" Target="../customXml/item3.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6.xml"/><Relationship Id="rId19" Type="http://schemas.openxmlformats.org/officeDocument/2006/relationships/slide" Target="slides/slide15.xml"/><Relationship Id="rId31" Type="http://customschemas.google.com/relationships/presentationmetadata" Target="meta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tags" Target="tags/tag1.xml"/><Relationship Id="rId35" Type="http://schemas.openxmlformats.org/officeDocument/2006/relationships/tableStyles" Target="tableStyles.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Hello Everyone, my name is Austin Moore and today I will be covering our security policy for the Green Pace company.</a:t>
            </a: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For this unit test we are doing something similar to the last one, however now instead of confirming that the size of the collection is correct we are ensuring that the capacity for the collection is greater than or equal to the size. This is important as if our capacity is 9 but our size is 10 then the 10</a:t>
            </a:r>
            <a:r>
              <a:rPr lang="en-US" baseline="30000" dirty="0"/>
              <a:t>th</a:t>
            </a:r>
            <a:r>
              <a:rPr lang="en-US" dirty="0"/>
              <a:t> entry will not actually be there as the collection only holds 9 entries.</a:t>
            </a:r>
            <a:endParaRPr dirty="0"/>
          </a:p>
        </p:txBody>
      </p:sp>
    </p:spTree>
    <p:extLst>
      <p:ext uri="{BB962C8B-B14F-4D97-AF65-F5344CB8AC3E}">
        <p14:creationId xmlns:p14="http://schemas.microsoft.com/office/powerpoint/2010/main" val="13559795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Here we have an example on the left of two tests I created, a </a:t>
            </a:r>
            <a:r>
              <a:rPr lang="en-US" dirty="0" err="1"/>
              <a:t>PopBack</a:t>
            </a:r>
            <a:r>
              <a:rPr lang="en-US" dirty="0"/>
              <a:t> and a </a:t>
            </a:r>
            <a:r>
              <a:rPr lang="en-US" dirty="0" err="1"/>
              <a:t>PushBack</a:t>
            </a:r>
            <a:r>
              <a:rPr lang="en-US" dirty="0"/>
              <a:t> within a collection that contains multiple entries. The </a:t>
            </a:r>
            <a:r>
              <a:rPr lang="en-US" dirty="0" err="1"/>
              <a:t>PopBack</a:t>
            </a:r>
            <a:r>
              <a:rPr lang="en-US" dirty="0"/>
              <a:t> test was created to function successfully, adding 5 entries to the collection and then using a </a:t>
            </a:r>
            <a:r>
              <a:rPr lang="en-US" dirty="0" err="1"/>
              <a:t>popback</a:t>
            </a:r>
            <a:r>
              <a:rPr lang="en-US" dirty="0"/>
              <a:t> so there is only 4 entries and then ensuring that only 4 exist. The pushback test was created to fail by adding 5 entries to the collection then using a pushback to add a 6</a:t>
            </a:r>
            <a:r>
              <a:rPr lang="en-US" baseline="30000" dirty="0"/>
              <a:t>th</a:t>
            </a:r>
            <a:r>
              <a:rPr lang="en-US" dirty="0"/>
              <a:t> entry but we first look to ensure there are 5 entries which causes the test to fail as there are actually 6. You can see the output from all of the unit tests over on the right hand side, the pushback and </a:t>
            </a:r>
            <a:r>
              <a:rPr lang="en-US" dirty="0" err="1"/>
              <a:t>popback</a:t>
            </a:r>
            <a:r>
              <a:rPr lang="en-US" dirty="0"/>
              <a:t> are the last two tests that were ran. As you can see the 3</a:t>
            </a:r>
            <a:r>
              <a:rPr lang="en-US" baseline="30000" dirty="0"/>
              <a:t>rd</a:t>
            </a:r>
            <a:r>
              <a:rPr lang="en-US" dirty="0"/>
              <a:t> test is also set up to always fail, this can be a good practice as well to make sure that certain things cannot be done within your application that you don’t want to take place. </a:t>
            </a:r>
            <a:endParaRPr dirty="0"/>
          </a:p>
        </p:txBody>
      </p:sp>
    </p:spTree>
    <p:extLst>
      <p:ext uri="{BB962C8B-B14F-4D97-AF65-F5344CB8AC3E}">
        <p14:creationId xmlns:p14="http://schemas.microsoft.com/office/powerpoint/2010/main" val="11213680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visualization of the pipeline for </a:t>
            </a:r>
            <a:r>
              <a:rPr lang="en-US" dirty="0" err="1"/>
              <a:t>devsecops</a:t>
            </a:r>
            <a:r>
              <a:rPr lang="en-US" dirty="0"/>
              <a:t> shows how automation can be introduced into the software development lifecycle. As you can see security had been brought to the forefront of every phase. If we follow through we see we start with assessing and planning, this means what kind of threats might we have to deal with, what kind of information will we have that people want access to and what kind of damage can be done is someone does get in. Then we move on into designing and building the system utilizing testing often, following best practices and securing the system. Once the system is build we need to heavily test the entire system to make sure it is full proof. Then it can be pushed into production where once again we will need to ensure security and continue to penetration test the system. We need to keep data logs and have system implemented to notify us when breaches do occur or suspicious activity is taking place. These then need to be dealt with immediately to prevent anyone else utilizing the same exploits and to prevent any information being stolen. We then need to maintain and stabilize the system, ensuring that everything is now secure again and then repeat as it is a cycle.</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err="1"/>
              <a:t>DevSecOps</a:t>
            </a:r>
            <a:r>
              <a:rPr lang="en-US" dirty="0"/>
              <a:t> is an acronym for Development, Security and Operations – its main focus is to integrate security into every phase of the SDC (software development lifecycle) by utilizing automation tools. These security protocols need to be implemented into all aspects of the lifecycle including design, building, testing, production and maintenance.</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Some of the tools that were used to run the testing for Green Pace were Clang, Astree CPPCheck and Unit Tests. CPPCheck is a static analysis testing application which is used to detect warnings and errors in the code that has been written, it then includes a description, error that it can cause and suggestions on how to fix each one. The unit testing was done using Google Test as it’s quite simple to use and it integrates into the IDE.</a:t>
            </a: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When deciding to adopt a new workflow there are always going to be risks and benefits, currently for green pace is migrating to </a:t>
            </a:r>
            <a:r>
              <a:rPr lang="en-US" dirty="0" err="1"/>
              <a:t>DevSecOps</a:t>
            </a:r>
            <a:r>
              <a:rPr lang="en-US" dirty="0"/>
              <a:t> the risks are going to include:</a:t>
            </a:r>
          </a:p>
          <a:p>
            <a:pPr marL="0" lvl="0" indent="0" algn="l" rtl="0">
              <a:lnSpc>
                <a:spcPct val="100000"/>
              </a:lnSpc>
              <a:spcBef>
                <a:spcPts val="0"/>
              </a:spcBef>
              <a:spcAft>
                <a:spcPts val="0"/>
              </a:spcAft>
              <a:buSzPts val="1100"/>
              <a:buNone/>
            </a:pPr>
            <a:r>
              <a:rPr lang="en-US" dirty="0"/>
              <a:t>More upfront cost and more effort.</a:t>
            </a:r>
          </a:p>
          <a:p>
            <a:pPr marL="0" lvl="0" indent="0" algn="l" rtl="0">
              <a:lnSpc>
                <a:spcPct val="100000"/>
              </a:lnSpc>
              <a:spcBef>
                <a:spcPts val="0"/>
              </a:spcBef>
              <a:spcAft>
                <a:spcPts val="0"/>
              </a:spcAft>
              <a:buSzPts val="1100"/>
              <a:buNone/>
            </a:pPr>
            <a:r>
              <a:rPr lang="en-US" dirty="0"/>
              <a:t>The employees who are currently working are going to need additional training as they are not familiar with the new workflow.</a:t>
            </a:r>
          </a:p>
          <a:p>
            <a:pPr marL="0" lvl="0" indent="0" algn="l" rtl="0">
              <a:lnSpc>
                <a:spcPct val="100000"/>
              </a:lnSpc>
              <a:spcBef>
                <a:spcPts val="0"/>
              </a:spcBef>
              <a:spcAft>
                <a:spcPts val="0"/>
              </a:spcAft>
              <a:buSzPts val="1100"/>
              <a:buNone/>
            </a:pPr>
            <a:r>
              <a:rPr lang="en-US" dirty="0"/>
              <a:t>The production cycle will be broken as we will have to go back and start implementing security measures from the start.</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The benefits of making these changes now instead of waiting are that security will be a priority which will help to ensure the application is built and protected properly. When sending the application to development there will be a lot less risks, over time the application will be easier to manage since best coding procedures and security implementations have been done. You will not have to go back later through even more work that has been done improperly.</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Unit testing is something that can be implemented fairly easily, I think that utilizing secure coding practices and implementing unit testing would be a good way to slowly start to introduce the </a:t>
            </a:r>
            <a:r>
              <a:rPr lang="en-US" dirty="0" err="1"/>
              <a:t>DevSecOps</a:t>
            </a:r>
            <a:r>
              <a:rPr lang="en-US" dirty="0"/>
              <a:t> pipeline to the SDC for green pace. Also utilizing things like CPPCheck does not take much time and the developers will learn from it as they go which will help to save them time in the future as they hopefully won’t continuously repeat the same mistakes. </a:t>
            </a:r>
            <a:r>
              <a:rPr lang="en-US" dirty="0" err="1"/>
              <a:t>GreenPace</a:t>
            </a:r>
            <a:r>
              <a:rPr lang="en-US" dirty="0"/>
              <a:t> also needs to follow the Triple-A Framework to ensure access is limited not only when a malicious attack happens but also with their employees because not everyone needs access to all the data. Implementing the three forms of data encryption we talked about earlier will help to reduce the risk that any data is stolen, which can save green pace a lot of money and bad publicity by preventing large data leaks. Massively important as well is to get rid of the data not being used, this way if a major breach does happen you are not giving away extra data/information that you didn’t need to be holding onto in the first place as this can get you into even more trouble. </a:t>
            </a: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To wrap things up do not underestimate how important it is to implement Defense in Depth and to have a design for security before you even start creating a project. Not only will it save you time down the road but it will also save you money in the long run and help to protect your business, employees and users. If you wait until your project is almost finished you are going to hit a massive wall where your engineers are going to have to go back through and try to fix hundreds of errors, or if you go to production anyway before making corrections then you risk bad publicity, fines and the potential of being shut down. Make sure that throughout the software development lifecycle you are testing everything you do thoroughly and often, you don’t want to waste time by testing too often but it’s better to test too often then not often enough. Also be sure to use best coding practices, if you don’t know what they are then it’s time to do some of your own research and start implementing these principles into your code.</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I’m sure some of you may be wondering what defense in depth is. Defense in depth is the practice of implementing multiple layers of security in order to protect one’s assets. There are many different kinds of layers that can be implemented such as: following best coding practices, firewalls, secure gateways, two-factor authentication, principle of least privilege, antivirus software and so on. By implementing multiple layers of security you are creating an overlapping net that prevents any unauthorized access though an individual layer, helping to keep your applications more secure. This also helps to protect the system when there has already been a breach as it can stop or limit the amount of access someone gains after breaching one of the layers.</a:t>
            </a: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threat matrix is used to show how the severity level for each of the coding standards is assessed. These threats are detected using a static analysis test which then also offers suggestions on how to fix these corrections, or you can look them up and find ways to correct them. It’s best to use multiple static analysis tools as not all of these errors will be detected by each one and they may offer different kinds of ratings and likelihoods for different corrections. As you can see from our standards we have 3, 4, 5 and 8 all being likely to lead to vulnerabilities as well as having a high relevance which means these should be the priority fixes that take place immediately. Though we have a few with low priority or some that are unlikely that doesn’t mean they are fine and we should leave them, they are just lower on the priority list for fixing as they can still lead to vulnerabilities in the system.</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Here you can see our 10 Principles and the coding standards that apply to them, there is some overlap as each standards is not going to fall under just one principle. We also have a few principles where none of the standards fall into, this is because we only have 10 standards right now and there are literally hundreds of standards total. </a:t>
            </a:r>
          </a:p>
          <a:p>
            <a:pPr marL="0" lvl="0" indent="0" algn="l" rtl="0">
              <a:lnSpc>
                <a:spcPct val="100000"/>
              </a:lnSpc>
              <a:spcBef>
                <a:spcPts val="0"/>
              </a:spcBef>
              <a:spcAft>
                <a:spcPts val="0"/>
              </a:spcAft>
              <a:buSzPts val="1100"/>
              <a:buNone/>
            </a:pPr>
            <a:r>
              <a:rPr lang="en-US" dirty="0"/>
              <a:t>For Validate Input Date we have: 001, 002, 003, 004, 010</a:t>
            </a:r>
          </a:p>
          <a:p>
            <a:pPr marL="0" lvl="0" indent="0" algn="l" rtl="0">
              <a:lnSpc>
                <a:spcPct val="100000"/>
              </a:lnSpc>
              <a:spcBef>
                <a:spcPts val="0"/>
              </a:spcBef>
              <a:spcAft>
                <a:spcPts val="0"/>
              </a:spcAft>
              <a:buSzPts val="1100"/>
              <a:buNone/>
            </a:pPr>
            <a:r>
              <a:rPr lang="en-US" dirty="0"/>
              <a:t>For Heed Compiler Warnings: 001, 005, 007</a:t>
            </a:r>
          </a:p>
          <a:p>
            <a:pPr marL="0" lvl="0" indent="0" algn="l" rtl="0">
              <a:lnSpc>
                <a:spcPct val="100000"/>
              </a:lnSpc>
              <a:spcBef>
                <a:spcPts val="0"/>
              </a:spcBef>
              <a:spcAft>
                <a:spcPts val="0"/>
              </a:spcAft>
              <a:buSzPts val="1100"/>
              <a:buNone/>
            </a:pPr>
            <a:r>
              <a:rPr lang="en-US" dirty="0"/>
              <a:t>Architect &amp; Design Security Policies: 004, 007, 009</a:t>
            </a:r>
          </a:p>
          <a:p>
            <a:pPr marL="0" lvl="0" indent="0" algn="l" rtl="0">
              <a:lnSpc>
                <a:spcPct val="100000"/>
              </a:lnSpc>
              <a:spcBef>
                <a:spcPts val="0"/>
              </a:spcBef>
              <a:spcAft>
                <a:spcPts val="0"/>
              </a:spcAft>
              <a:buSzPts val="1100"/>
              <a:buNone/>
            </a:pPr>
            <a:r>
              <a:rPr lang="en-US" dirty="0"/>
              <a:t>Keep It Simple: 001, 009</a:t>
            </a:r>
          </a:p>
          <a:p>
            <a:pPr marL="0" lvl="0" indent="0" algn="l" rtl="0">
              <a:lnSpc>
                <a:spcPct val="100000"/>
              </a:lnSpc>
              <a:spcBef>
                <a:spcPts val="0"/>
              </a:spcBef>
              <a:spcAft>
                <a:spcPts val="0"/>
              </a:spcAft>
              <a:buSzPts val="1100"/>
              <a:buNone/>
            </a:pPr>
            <a:r>
              <a:rPr lang="en-US" dirty="0"/>
              <a:t>Default Deny: we have none</a:t>
            </a:r>
          </a:p>
          <a:p>
            <a:pPr marL="0" lvl="0" indent="0" algn="l" rtl="0">
              <a:lnSpc>
                <a:spcPct val="100000"/>
              </a:lnSpc>
              <a:spcBef>
                <a:spcPts val="0"/>
              </a:spcBef>
              <a:spcAft>
                <a:spcPts val="0"/>
              </a:spcAft>
              <a:buSzPts val="1100"/>
              <a:buNone/>
            </a:pPr>
            <a:r>
              <a:rPr lang="en-US" dirty="0"/>
              <a:t>Principle of Least Privilege: 005</a:t>
            </a:r>
          </a:p>
          <a:p>
            <a:pPr marL="0" lvl="0" indent="0" algn="l" rtl="0">
              <a:lnSpc>
                <a:spcPct val="100000"/>
              </a:lnSpc>
              <a:spcBef>
                <a:spcPts val="0"/>
              </a:spcBef>
              <a:spcAft>
                <a:spcPts val="0"/>
              </a:spcAft>
              <a:buSzPts val="1100"/>
              <a:buNone/>
            </a:pPr>
            <a:r>
              <a:rPr lang="en-US" dirty="0"/>
              <a:t>Sanitize Data: 004, 005</a:t>
            </a:r>
          </a:p>
          <a:p>
            <a:pPr marL="0" lvl="0" indent="0" algn="l" rtl="0">
              <a:lnSpc>
                <a:spcPct val="100000"/>
              </a:lnSpc>
              <a:spcBef>
                <a:spcPts val="0"/>
              </a:spcBef>
              <a:spcAft>
                <a:spcPts val="0"/>
              </a:spcAft>
              <a:buSzPts val="1100"/>
              <a:buNone/>
            </a:pPr>
            <a:r>
              <a:rPr lang="en-US" dirty="0"/>
              <a:t>Defense in Depth: we have none again</a:t>
            </a:r>
          </a:p>
          <a:p>
            <a:pPr marL="0" lvl="0" indent="0" algn="l" rtl="0">
              <a:lnSpc>
                <a:spcPct val="100000"/>
              </a:lnSpc>
              <a:spcBef>
                <a:spcPts val="0"/>
              </a:spcBef>
              <a:spcAft>
                <a:spcPts val="0"/>
              </a:spcAft>
              <a:buSzPts val="1100"/>
              <a:buNone/>
            </a:pPr>
            <a:r>
              <a:rPr lang="en-US" dirty="0"/>
              <a:t>Quality Assurance Techniques: 001, 002, 003, 005</a:t>
            </a:r>
          </a:p>
          <a:p>
            <a:pPr marL="0" lvl="0" indent="0" algn="l" rtl="0">
              <a:lnSpc>
                <a:spcPct val="100000"/>
              </a:lnSpc>
              <a:spcBef>
                <a:spcPts val="0"/>
              </a:spcBef>
              <a:spcAft>
                <a:spcPts val="0"/>
              </a:spcAft>
              <a:buSzPts val="1100"/>
              <a:buNone/>
            </a:pPr>
            <a:r>
              <a:rPr lang="en-US" dirty="0"/>
              <a:t>And for Secure Coding Standards we have: 001, 002, 003, 004, 005, 007, 009, 010</a:t>
            </a: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Here we have the 10 coding standards that were selected along with their severity, likelihood, remediation cost, priority and level. As the rules have basic labels I will tell you what they relate to.</a:t>
            </a:r>
          </a:p>
          <a:p>
            <a:pPr marL="0" lvl="0" indent="0" algn="l" rtl="0">
              <a:lnSpc>
                <a:spcPct val="100000"/>
              </a:lnSpc>
              <a:spcBef>
                <a:spcPts val="0"/>
              </a:spcBef>
              <a:spcAft>
                <a:spcPts val="0"/>
              </a:spcAft>
              <a:buSzPts val="1100"/>
              <a:buNone/>
            </a:pPr>
            <a:r>
              <a:rPr lang="en-US" dirty="0"/>
              <a:t>Rule 1: Is for Data Type and the standard is to not cast an out of range enumeration value</a:t>
            </a:r>
          </a:p>
          <a:p>
            <a:pPr marL="0" lvl="0" indent="0" algn="l" rtl="0">
              <a:lnSpc>
                <a:spcPct val="100000"/>
              </a:lnSpc>
              <a:spcBef>
                <a:spcPts val="0"/>
              </a:spcBef>
              <a:spcAft>
                <a:spcPts val="0"/>
              </a:spcAft>
              <a:buSzPts val="1100"/>
              <a:buNone/>
            </a:pPr>
            <a:r>
              <a:rPr lang="en-US" dirty="0"/>
              <a:t>Rule 2: Is for Data Value and the standard is to use valid references, pointers &amp; iterators to reference elements of a container</a:t>
            </a:r>
          </a:p>
          <a:p>
            <a:pPr marL="0" lvl="0" indent="0" algn="l" rtl="0">
              <a:lnSpc>
                <a:spcPct val="100000"/>
              </a:lnSpc>
              <a:spcBef>
                <a:spcPts val="0"/>
              </a:spcBef>
              <a:spcAft>
                <a:spcPts val="0"/>
              </a:spcAft>
              <a:buSzPts val="1100"/>
              <a:buNone/>
            </a:pPr>
            <a:r>
              <a:rPr lang="en-US" dirty="0"/>
              <a:t>Rule 3: Is for String Correctness and the standard is to not attempt to create a std string from a null pointer</a:t>
            </a:r>
          </a:p>
          <a:p>
            <a:pPr marL="0" lvl="0" indent="0" algn="l" rtl="0">
              <a:lnSpc>
                <a:spcPct val="100000"/>
              </a:lnSpc>
              <a:spcBef>
                <a:spcPts val="0"/>
              </a:spcBef>
              <a:spcAft>
                <a:spcPts val="0"/>
              </a:spcAft>
              <a:buSzPts val="1100"/>
              <a:buNone/>
            </a:pPr>
            <a:r>
              <a:rPr lang="en-US" dirty="0"/>
              <a:t>Rule 4: Is for SQL Injection and the standard is to not store already owned pointer values in an unrelated smart pointer</a:t>
            </a:r>
          </a:p>
          <a:p>
            <a:pPr marL="0" lvl="0" indent="0" algn="l" rtl="0">
              <a:lnSpc>
                <a:spcPct val="100000"/>
              </a:lnSpc>
              <a:spcBef>
                <a:spcPts val="0"/>
              </a:spcBef>
              <a:spcAft>
                <a:spcPts val="0"/>
              </a:spcAft>
              <a:buSzPts val="1100"/>
              <a:buNone/>
            </a:pPr>
            <a:r>
              <a:rPr lang="en-US" dirty="0"/>
              <a:t>Rule 5: Is for Memory Protection and the standard is to properly deallocate dynamically allocated resources</a:t>
            </a:r>
          </a:p>
          <a:p>
            <a:pPr marL="0" lvl="0" indent="0" algn="l" rtl="0">
              <a:lnSpc>
                <a:spcPct val="100000"/>
              </a:lnSpc>
              <a:spcBef>
                <a:spcPts val="0"/>
              </a:spcBef>
              <a:spcAft>
                <a:spcPts val="0"/>
              </a:spcAft>
              <a:buSzPts val="1100"/>
              <a:buNone/>
            </a:pPr>
            <a:r>
              <a:rPr lang="en-US" dirty="0"/>
              <a:t>Rule 6: Is for Assertions and the standard is to use a static assertion to test the value of a constant expression</a:t>
            </a:r>
          </a:p>
          <a:p>
            <a:pPr marL="0" lvl="0" indent="0" algn="l" rtl="0">
              <a:lnSpc>
                <a:spcPct val="100000"/>
              </a:lnSpc>
              <a:spcBef>
                <a:spcPts val="0"/>
              </a:spcBef>
              <a:spcAft>
                <a:spcPts val="0"/>
              </a:spcAft>
              <a:buSzPts val="1100"/>
              <a:buNone/>
            </a:pPr>
            <a:r>
              <a:rPr lang="en-US" dirty="0"/>
              <a:t>Rule 7: Is for Exceptions and the standard is to handle all exceptions thrown before main begins executing</a:t>
            </a:r>
          </a:p>
          <a:p>
            <a:pPr marL="0" lvl="0" indent="0" algn="l" rtl="0">
              <a:lnSpc>
                <a:spcPct val="100000"/>
              </a:lnSpc>
              <a:spcBef>
                <a:spcPts val="0"/>
              </a:spcBef>
              <a:spcAft>
                <a:spcPts val="0"/>
              </a:spcAft>
              <a:buSzPts val="1100"/>
              <a:buNone/>
            </a:pPr>
            <a:r>
              <a:rPr lang="en-US" dirty="0"/>
              <a:t>Rule 8: Is for Input Output and the standard is to not alternate input and output from a file stream without intervening positioning calls</a:t>
            </a:r>
          </a:p>
          <a:p>
            <a:pPr marL="0" lvl="0" indent="0" algn="l" rtl="0">
              <a:lnSpc>
                <a:spcPct val="100000"/>
              </a:lnSpc>
              <a:spcBef>
                <a:spcPts val="0"/>
              </a:spcBef>
              <a:spcAft>
                <a:spcPts val="0"/>
              </a:spcAft>
              <a:buSzPts val="1100"/>
              <a:buNone/>
            </a:pPr>
            <a:r>
              <a:rPr lang="en-US" dirty="0"/>
              <a:t>Rule 9: Is for Object Oriented Programming and the standard is to not invoke virtual functions from constructors or destructors</a:t>
            </a:r>
          </a:p>
          <a:p>
            <a:pPr marL="0" lvl="0" indent="0" algn="l" rtl="0">
              <a:lnSpc>
                <a:spcPct val="100000"/>
              </a:lnSpc>
              <a:spcBef>
                <a:spcPts val="0"/>
              </a:spcBef>
              <a:spcAft>
                <a:spcPts val="0"/>
              </a:spcAft>
              <a:buSzPts val="1100"/>
              <a:buNone/>
            </a:pPr>
            <a:r>
              <a:rPr lang="en-US" dirty="0"/>
              <a:t>Rule 10: Falls under Miscellaneous and the standard is that value returning functions must return a value from all exit paths</a:t>
            </a: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Encryption is important as it prevents unauthorized access to data. There are three forms of data, data at rest which is data that is being stored, data at flight which is data that is being transmitted and data in use which is data that is currently being utilized in memory. It’s important to protect data in all of these forms so that it cannot be stolen or accessed by people with malicious intents.</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For encryption at rest we will implement strategies to: (read slide)</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For encryption at flight we will: (read slide) examples of the different forms would be managed file transfer, SHH, password access + 2FA</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For encryption in use we will: (read slide) this can easily be done by utilizing identity management along with assigned roles to allow/deny access based on privileges. </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triple A policy covers Authentication, Authorization and Accounting.</a:t>
            </a:r>
          </a:p>
          <a:p>
            <a:pPr marL="0" lvl="0" indent="0" algn="l" rtl="0">
              <a:lnSpc>
                <a:spcPct val="100000"/>
              </a:lnSpc>
              <a:spcBef>
                <a:spcPts val="0"/>
              </a:spcBef>
              <a:spcAft>
                <a:spcPts val="0"/>
              </a:spcAft>
              <a:buSzPts val="1100"/>
              <a:buNone/>
            </a:pPr>
            <a:r>
              <a:rPr lang="en-US" dirty="0"/>
              <a:t>Authentication is the process of identifying who is accessing the system, this is typically done through the use of validating user credentials like a username and password. This can be improved further with the addition of two factor authentication as well as things like checking the IP address of the user trying to log in, or in extreme security cases verifying hardware on the system the user is trying to gain access on.</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Authorization takes place after the user successfully made it through the authentication process. With authorization you determine what the user can do and what the user has access to inside of the system. For instance you can give a user privileges for read and write but only within certain files. You can also block users entirely from being able to access certain information like customer information, the general rule here is to give the bare minimum requirements to the user they need to get their job done.</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r>
              <a:rPr lang="en-US" dirty="0"/>
              <a:t>Accounting is essentially monitoring and creating logs for any interactions the user has while they are inside the system. Your log would looks something like:</a:t>
            </a:r>
          </a:p>
          <a:p>
            <a:pPr marL="0" lvl="0" indent="0" algn="l" rtl="0">
              <a:lnSpc>
                <a:spcPct val="100000"/>
              </a:lnSpc>
              <a:spcBef>
                <a:spcPts val="0"/>
              </a:spcBef>
              <a:spcAft>
                <a:spcPts val="0"/>
              </a:spcAft>
              <a:buSzPts val="1100"/>
              <a:buNone/>
            </a:pPr>
            <a:r>
              <a:rPr lang="en-US" dirty="0"/>
              <a:t>User blank has logged in with a time stamp </a:t>
            </a:r>
          </a:p>
          <a:p>
            <a:pPr marL="0" lvl="0" indent="0" algn="l" rtl="0">
              <a:lnSpc>
                <a:spcPct val="100000"/>
              </a:lnSpc>
              <a:spcBef>
                <a:spcPts val="0"/>
              </a:spcBef>
              <a:spcAft>
                <a:spcPts val="0"/>
              </a:spcAft>
              <a:buSzPts val="1100"/>
              <a:buNone/>
            </a:pPr>
            <a:r>
              <a:rPr lang="en-US" dirty="0"/>
              <a:t>User pulled up blank file with times stamp </a:t>
            </a:r>
          </a:p>
          <a:p>
            <a:pPr marL="0" lvl="0" indent="0" algn="l" rtl="0">
              <a:lnSpc>
                <a:spcPct val="100000"/>
              </a:lnSpc>
              <a:spcBef>
                <a:spcPts val="0"/>
              </a:spcBef>
              <a:spcAft>
                <a:spcPts val="0"/>
              </a:spcAft>
              <a:buSzPts val="1100"/>
              <a:buNone/>
            </a:pPr>
            <a:r>
              <a:rPr lang="en-US" dirty="0"/>
              <a:t>user edited line 327 with time stamp</a:t>
            </a:r>
          </a:p>
          <a:p>
            <a:pPr marL="0" lvl="0" indent="0" algn="l" rtl="0">
              <a:lnSpc>
                <a:spcPct val="100000"/>
              </a:lnSpc>
              <a:spcBef>
                <a:spcPts val="0"/>
              </a:spcBef>
              <a:spcAft>
                <a:spcPts val="0"/>
              </a:spcAft>
              <a:buSzPts val="1100"/>
              <a:buNone/>
            </a:pPr>
            <a:r>
              <a:rPr lang="en-US" dirty="0"/>
              <a:t>User saved blank file with time stamp</a:t>
            </a:r>
          </a:p>
          <a:p>
            <a:pPr marL="0" lvl="0" indent="0" algn="l" rtl="0">
              <a:lnSpc>
                <a:spcPct val="100000"/>
              </a:lnSpc>
              <a:spcBef>
                <a:spcPts val="0"/>
              </a:spcBef>
              <a:spcAft>
                <a:spcPts val="0"/>
              </a:spcAft>
              <a:buSzPts val="1100"/>
              <a:buNone/>
            </a:pPr>
            <a:r>
              <a:rPr lang="en-US" dirty="0"/>
              <a:t>User was denied access to blank file with time stamp.</a:t>
            </a:r>
          </a:p>
          <a:p>
            <a:pPr marL="0" lvl="0" indent="0" algn="l" rtl="0">
              <a:lnSpc>
                <a:spcPct val="100000"/>
              </a:lnSpc>
              <a:spcBef>
                <a:spcPts val="0"/>
              </a:spcBef>
              <a:spcAft>
                <a:spcPts val="0"/>
              </a:spcAft>
              <a:buSzPts val="1100"/>
              <a:buNone/>
            </a:pPr>
            <a:r>
              <a:rPr lang="en-US" dirty="0"/>
              <a:t>This process can help you keep track of and notice when someone with malicious intent has gotten into the system, or if someone within the company is doing things they should not be doing.</a:t>
            </a:r>
          </a:p>
          <a:p>
            <a:pPr marL="0" lvl="0" indent="0" algn="l" rtl="0">
              <a:lnSpc>
                <a:spcPct val="100000"/>
              </a:lnSpc>
              <a:spcBef>
                <a:spcPts val="0"/>
              </a:spcBef>
              <a:spcAft>
                <a:spcPts val="0"/>
              </a:spcAft>
              <a:buSzPts val="1100"/>
              <a:buNone/>
            </a:pPr>
            <a:endParaRPr lang="en-US" dirty="0"/>
          </a:p>
          <a:p>
            <a:pPr marL="0" lvl="0" indent="0" algn="l" rtl="0">
              <a:lnSpc>
                <a:spcPct val="100000"/>
              </a:lnSpc>
              <a:spcBef>
                <a:spcPts val="0"/>
              </a:spcBef>
              <a:spcAft>
                <a:spcPts val="0"/>
              </a:spcAft>
              <a:buSzPts val="1100"/>
              <a:buNone/>
            </a:pP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Unit Testing is the process of creating tests that are used to verify the functionality of your application and ensure it is working properly. Here we have an example of two tests, one to verify the addition of a single value to an empty collection. You can see we first very the collection is empty, then if empty the size must be 0 we then add 1 entry and now we ensure the collection is not empty followed by ensuring the size is 1. The test below that is similar to the first but this time we add 5 entries and make sure the collection size is then 5.</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This unit test example follows a similar pattern of the first one, but here we are checking multiple different entries in a single test, starting with 0 entries, then adding 1 and checking to make sure the size is correct, we then add an additional 4 and verify the size is now 5, then we add 5 more and verify the size is 10. If at any point one of these checks of size is not correct then the entire test will fail.</a:t>
            </a:r>
            <a:endParaRPr dirty="0"/>
          </a:p>
        </p:txBody>
      </p:sp>
    </p:spTree>
    <p:extLst>
      <p:ext uri="{BB962C8B-B14F-4D97-AF65-F5344CB8AC3E}">
        <p14:creationId xmlns:p14="http://schemas.microsoft.com/office/powerpoint/2010/main" val="42715080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9.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audio" Target="../media/media11.m4a"/><Relationship Id="rId7" Type="http://schemas.openxmlformats.org/officeDocument/2006/relationships/image" Target="../media/image3.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10.png"/><Relationship Id="rId5" Type="http://schemas.openxmlformats.org/officeDocument/2006/relationships/notesSlide" Target="../notesSlides/notesSlide11.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12.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5.m4a"/><Relationship Id="rId7" Type="http://schemas.openxmlformats.org/officeDocument/2006/relationships/image" Target="../media/image6.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7.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8.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Austin Moore</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Audio 1">
            <a:hlinkClick r:id="" action="ppaction://media"/>
            <a:extLst>
              <a:ext uri="{FF2B5EF4-FFF2-40B4-BE49-F238E27FC236}">
                <a16:creationId xmlns:a16="http://schemas.microsoft.com/office/drawing/2014/main" id="{56109CF7-3E3A-4912-B515-EDAE3C84D55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654"/>
    </mc:Choice>
    <mc:Fallback>
      <p:transition spd="slow" advTm="7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473474" y="98548"/>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Picture 3">
            <a:extLst>
              <a:ext uri="{FF2B5EF4-FFF2-40B4-BE49-F238E27FC236}">
                <a16:creationId xmlns:a16="http://schemas.microsoft.com/office/drawing/2014/main" id="{7DCBC618-4089-840D-9A13-AF4F17061A1B}"/>
              </a:ext>
            </a:extLst>
          </p:cNvPr>
          <p:cNvPicPr>
            <a:picLocks noChangeAspect="1"/>
          </p:cNvPicPr>
          <p:nvPr/>
        </p:nvPicPr>
        <p:blipFill>
          <a:blip r:embed="rId7"/>
          <a:stretch>
            <a:fillRect/>
          </a:stretch>
        </p:blipFill>
        <p:spPr>
          <a:xfrm>
            <a:off x="221325" y="1391548"/>
            <a:ext cx="10781703" cy="4940257"/>
          </a:xfrm>
          <a:prstGeom prst="rect">
            <a:avLst/>
          </a:prstGeom>
        </p:spPr>
      </p:pic>
      <p:pic>
        <p:nvPicPr>
          <p:cNvPr id="5" name="Audio 4">
            <a:hlinkClick r:id="" action="ppaction://media"/>
            <a:extLst>
              <a:ext uri="{FF2B5EF4-FFF2-40B4-BE49-F238E27FC236}">
                <a16:creationId xmlns:a16="http://schemas.microsoft.com/office/drawing/2014/main" id="{F441B75A-B9FA-9603-1849-AA921E3661A3}"/>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0000" t="-90625" r="-200000" b="-90625"/>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733066862"/>
      </p:ext>
    </p:extLst>
  </p:cSld>
  <p:clrMapOvr>
    <a:masterClrMapping/>
  </p:clrMapOvr>
  <mc:AlternateContent xmlns:mc="http://schemas.openxmlformats.org/markup-compatibility/2006">
    <mc:Choice xmlns:p14="http://schemas.microsoft.com/office/powerpoint/2010/main" Requires="p14">
      <p:transition spd="slow" p14:dur="2000" advTm="26372"/>
    </mc:Choice>
    <mc:Fallback>
      <p:transition spd="slow" advTm="26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473474" y="98548"/>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pic>
        <p:nvPicPr>
          <p:cNvPr id="12" name="Picture 11">
            <a:extLst>
              <a:ext uri="{FF2B5EF4-FFF2-40B4-BE49-F238E27FC236}">
                <a16:creationId xmlns:a16="http://schemas.microsoft.com/office/drawing/2014/main" id="{3F9D4ED1-19D8-FFEE-B5F2-DB2D75DF4A7D}"/>
              </a:ext>
            </a:extLst>
          </p:cNvPr>
          <p:cNvPicPr>
            <a:picLocks noChangeAspect="1"/>
          </p:cNvPicPr>
          <p:nvPr/>
        </p:nvPicPr>
        <p:blipFill>
          <a:blip r:embed="rId6"/>
          <a:stretch>
            <a:fillRect/>
          </a:stretch>
        </p:blipFill>
        <p:spPr>
          <a:xfrm>
            <a:off x="5980833" y="1285097"/>
            <a:ext cx="6211167" cy="5572903"/>
          </a:xfrm>
          <a:prstGeom prst="rect">
            <a:avLst/>
          </a:prstGeom>
        </p:spPr>
      </p:pic>
      <p:pic>
        <p:nvPicPr>
          <p:cNvPr id="197" name="Google Shape;197;g9504e29505_0_0"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Picture 1">
            <a:extLst>
              <a:ext uri="{FF2B5EF4-FFF2-40B4-BE49-F238E27FC236}">
                <a16:creationId xmlns:a16="http://schemas.microsoft.com/office/drawing/2014/main" id="{A82D84A8-BA39-312A-7AA3-F2743AD7D028}"/>
              </a:ext>
            </a:extLst>
          </p:cNvPr>
          <p:cNvPicPr>
            <a:picLocks noChangeAspect="1"/>
          </p:cNvPicPr>
          <p:nvPr/>
        </p:nvPicPr>
        <p:blipFill>
          <a:blip r:embed="rId8"/>
          <a:stretch>
            <a:fillRect/>
          </a:stretch>
        </p:blipFill>
        <p:spPr>
          <a:xfrm>
            <a:off x="0" y="0"/>
            <a:ext cx="5980833" cy="5711550"/>
          </a:xfrm>
          <a:prstGeom prst="rect">
            <a:avLst/>
          </a:prstGeom>
        </p:spPr>
      </p:pic>
      <p:pic>
        <p:nvPicPr>
          <p:cNvPr id="3" name="Audio 2">
            <a:hlinkClick r:id="" action="ppaction://media"/>
            <a:extLst>
              <a:ext uri="{FF2B5EF4-FFF2-40B4-BE49-F238E27FC236}">
                <a16:creationId xmlns:a16="http://schemas.microsoft.com/office/drawing/2014/main" id="{C2BF8F37-BAEF-5820-4F54-CE614B2F1034}"/>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200000" t="-90625" r="-200000" b="-90625"/>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1584433981"/>
      </p:ext>
    </p:extLst>
  </p:cSld>
  <p:clrMapOvr>
    <a:masterClrMapping/>
  </p:clrMapOvr>
  <mc:AlternateContent xmlns:mc="http://schemas.openxmlformats.org/markup-compatibility/2006">
    <mc:Choice xmlns:p14="http://schemas.microsoft.com/office/powerpoint/2010/main" Requires="p14">
      <p:transition spd="slow" p14:dur="2000" advTm="59436"/>
    </mc:Choice>
    <mc:Fallback>
      <p:transition spd="slow" advTm="594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916774" y="142936"/>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AUTOMATION SUMMARY</a:t>
            </a:r>
            <a:endParaRPr dirty="0"/>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914400" y="1179443"/>
            <a:ext cx="9150350" cy="5033238"/>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1FD8A588-CFE6-8471-79F9-58410C6D20C1}"/>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1730"/>
    </mc:Choice>
    <mc:Fallback>
      <p:transition spd="slow" advTm="817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89670"/>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0" y="1717481"/>
            <a:ext cx="12192000" cy="4024125"/>
          </a:xfrm>
          <a:prstGeom prst="rect">
            <a:avLst/>
          </a:prstGeom>
          <a:noFill/>
          <a:ln>
            <a:noFill/>
          </a:ln>
        </p:spPr>
        <p:txBody>
          <a:bodyPr spcFirstLastPara="1" wrap="square" lIns="91425" tIns="45700" rIns="91425" bIns="45700" anchor="t" anchorCtr="0">
            <a:normAutofit fontScale="92500" lnSpcReduction="10000"/>
          </a:bodyPr>
          <a:lstStyle/>
          <a:p>
            <a:pPr marL="685800" lvl="1" indent="-228600" algn="l" rtl="0">
              <a:lnSpc>
                <a:spcPct val="90000"/>
              </a:lnSpc>
              <a:spcBef>
                <a:spcPts val="0"/>
              </a:spcBef>
              <a:spcAft>
                <a:spcPts val="0"/>
              </a:spcAft>
              <a:buClr>
                <a:schemeClr val="lt1"/>
              </a:buClr>
              <a:buSzPts val="2000"/>
              <a:buChar char="•"/>
            </a:pPr>
            <a:r>
              <a:rPr lang="en-US" sz="2800" dirty="0"/>
              <a:t>DevOps is focused on security protocols from the start to the end. </a:t>
            </a:r>
          </a:p>
          <a:p>
            <a:pPr marL="1143000" lvl="2" indent="-228600">
              <a:spcBef>
                <a:spcPts val="0"/>
              </a:spcBef>
              <a:buSzPts val="2000"/>
            </a:pPr>
            <a:r>
              <a:rPr lang="en-US" sz="2800" dirty="0"/>
              <a:t>Design</a:t>
            </a:r>
          </a:p>
          <a:p>
            <a:pPr marL="1143000" lvl="2" indent="-228600">
              <a:spcBef>
                <a:spcPts val="0"/>
              </a:spcBef>
              <a:buSzPts val="2000"/>
            </a:pPr>
            <a:r>
              <a:rPr lang="en-US" sz="2800" dirty="0"/>
              <a:t>Building</a:t>
            </a:r>
          </a:p>
          <a:p>
            <a:pPr marL="1143000" lvl="2" indent="-228600">
              <a:spcBef>
                <a:spcPts val="0"/>
              </a:spcBef>
              <a:buSzPts val="2000"/>
            </a:pPr>
            <a:r>
              <a:rPr lang="en-US" sz="2800" dirty="0"/>
              <a:t>Testing</a:t>
            </a:r>
          </a:p>
          <a:p>
            <a:pPr marL="1143000" lvl="2" indent="-228600">
              <a:spcBef>
                <a:spcPts val="0"/>
              </a:spcBef>
              <a:buSzPts val="2000"/>
            </a:pPr>
            <a:r>
              <a:rPr lang="en-US" sz="2800" dirty="0"/>
              <a:t>Production</a:t>
            </a:r>
          </a:p>
          <a:p>
            <a:pPr marL="1143000" lvl="2" indent="-228600">
              <a:spcBef>
                <a:spcPts val="0"/>
              </a:spcBef>
              <a:buSzPts val="2000"/>
            </a:pPr>
            <a:r>
              <a:rPr lang="en-US" sz="2800" dirty="0"/>
              <a:t>Maintenance</a:t>
            </a:r>
          </a:p>
          <a:p>
            <a:pPr marL="914400" lvl="2" indent="0">
              <a:spcBef>
                <a:spcPts val="0"/>
              </a:spcBef>
              <a:buSzPts val="2000"/>
              <a:buNone/>
            </a:pPr>
            <a:endParaRPr lang="en-US" sz="2800" dirty="0"/>
          </a:p>
          <a:p>
            <a:pPr marL="685800" lvl="1" indent="-228600" algn="l" rtl="0">
              <a:lnSpc>
                <a:spcPct val="90000"/>
              </a:lnSpc>
              <a:spcBef>
                <a:spcPts val="0"/>
              </a:spcBef>
              <a:spcAft>
                <a:spcPts val="0"/>
              </a:spcAft>
              <a:buClr>
                <a:schemeClr val="lt1"/>
              </a:buClr>
              <a:buSzPts val="2000"/>
              <a:buChar char="•"/>
            </a:pPr>
            <a:r>
              <a:rPr lang="en-US" sz="2800" dirty="0"/>
              <a:t>A Variety of tools are utilized throughout the DevOps process</a:t>
            </a:r>
          </a:p>
          <a:p>
            <a:pPr marL="1143000" lvl="2" indent="-228600">
              <a:spcBef>
                <a:spcPts val="0"/>
              </a:spcBef>
              <a:buSzPts val="2000"/>
            </a:pPr>
            <a:r>
              <a:rPr lang="en-US" sz="2800" dirty="0"/>
              <a:t>Clang</a:t>
            </a:r>
          </a:p>
          <a:p>
            <a:pPr marL="1143000" lvl="2" indent="-228600">
              <a:spcBef>
                <a:spcPts val="0"/>
              </a:spcBef>
              <a:buSzPts val="2000"/>
            </a:pPr>
            <a:r>
              <a:rPr lang="en-US" sz="2800" dirty="0"/>
              <a:t>Astree</a:t>
            </a:r>
          </a:p>
          <a:p>
            <a:pPr marL="1143000" lvl="2" indent="-228600">
              <a:spcBef>
                <a:spcPts val="0"/>
              </a:spcBef>
              <a:buSzPts val="2000"/>
            </a:pPr>
            <a:r>
              <a:rPr lang="en-US" sz="2800" dirty="0"/>
              <a:t>CPPCheck</a:t>
            </a:r>
          </a:p>
          <a:p>
            <a:pPr marL="1143000" lvl="2" indent="-228600">
              <a:spcBef>
                <a:spcPts val="0"/>
              </a:spcBef>
              <a:buSzPts val="2000"/>
            </a:pPr>
            <a:r>
              <a:rPr lang="en-US" sz="2800" dirty="0"/>
              <a:t>Unit Tests</a:t>
            </a:r>
          </a:p>
          <a:p>
            <a:pPr marL="914400" lvl="2" indent="0">
              <a:spcBef>
                <a:spcPts val="0"/>
              </a:spcBef>
              <a:buSzPts val="2000"/>
              <a:buNone/>
            </a:pPr>
            <a:endParaRPr lang="en-US" sz="12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ABB7903-8EED-0127-A723-C668E93D690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3150"/>
    </mc:Choice>
    <mc:Fallback>
      <p:transition spd="slow" advTm="531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134058"/>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r>
              <a:rPr lang="en-US" b="1" u="sng" dirty="0"/>
              <a:t>Wait to Implement</a:t>
            </a:r>
          </a:p>
          <a:p>
            <a:pPr marL="342900">
              <a:spcBef>
                <a:spcPts val="0"/>
              </a:spcBef>
              <a:buSzPts val="2000"/>
            </a:pPr>
            <a:r>
              <a:rPr lang="en-US" dirty="0"/>
              <a:t>Upfront Cost and Effort are Lower</a:t>
            </a:r>
          </a:p>
          <a:p>
            <a:pPr marL="342900">
              <a:spcBef>
                <a:spcPts val="0"/>
              </a:spcBef>
              <a:buSzPts val="2000"/>
            </a:pPr>
            <a:r>
              <a:rPr lang="en-US" dirty="0"/>
              <a:t>Won’t Break Current Production Cycle</a:t>
            </a:r>
          </a:p>
          <a:p>
            <a:pPr marL="342900">
              <a:spcBef>
                <a:spcPts val="0"/>
              </a:spcBef>
              <a:buSzPts val="2000"/>
            </a:pPr>
            <a:r>
              <a:rPr lang="en-US" dirty="0"/>
              <a:t>More Difficult to Manage and Implement Later</a:t>
            </a:r>
          </a:p>
          <a:p>
            <a:pPr marL="0" indent="0">
              <a:spcBef>
                <a:spcPts val="0"/>
              </a:spcBef>
              <a:buSzPts val="2000"/>
              <a:buNone/>
            </a:pPr>
            <a:endParaRPr lang="en-US" dirty="0"/>
          </a:p>
          <a:p>
            <a:pPr marL="0" lvl="0" indent="0" algn="l" rtl="0">
              <a:lnSpc>
                <a:spcPct val="90000"/>
              </a:lnSpc>
              <a:spcBef>
                <a:spcPts val="0"/>
              </a:spcBef>
              <a:spcAft>
                <a:spcPts val="0"/>
              </a:spcAft>
              <a:buClr>
                <a:schemeClr val="lt1"/>
              </a:buClr>
              <a:buSzPts val="2000"/>
              <a:buNone/>
            </a:pPr>
            <a:r>
              <a:rPr lang="en-US" b="1" u="sng" dirty="0"/>
              <a:t>Implement Now</a:t>
            </a:r>
          </a:p>
          <a:p>
            <a:pPr marL="342900">
              <a:spcBef>
                <a:spcPts val="0"/>
              </a:spcBef>
              <a:buSzPts val="2000"/>
            </a:pPr>
            <a:r>
              <a:rPr lang="en-US" dirty="0"/>
              <a:t>Upfront Cost and Effort are Higher</a:t>
            </a:r>
          </a:p>
          <a:p>
            <a:pPr marL="342900">
              <a:spcBef>
                <a:spcPts val="0"/>
              </a:spcBef>
              <a:buSzPts val="2000"/>
            </a:pPr>
            <a:r>
              <a:rPr lang="en-US" dirty="0"/>
              <a:t>Security Becomes a Priority from the Start</a:t>
            </a:r>
          </a:p>
          <a:p>
            <a:pPr marL="342900">
              <a:spcBef>
                <a:spcPts val="0"/>
              </a:spcBef>
              <a:buSzPts val="2000"/>
            </a:pPr>
            <a:r>
              <a:rPr lang="en-US" dirty="0"/>
              <a:t>Less Risks When Put Into Production</a:t>
            </a:r>
          </a:p>
          <a:p>
            <a:pPr marL="342900">
              <a:spcBef>
                <a:spcPts val="0"/>
              </a:spcBef>
              <a:buSzPts val="2000"/>
            </a:pPr>
            <a:r>
              <a:rPr lang="en-US" dirty="0"/>
              <a:t>Easier to Manage in the Long Run</a:t>
            </a:r>
          </a:p>
          <a:p>
            <a:pPr marL="342900">
              <a:spcBef>
                <a:spcPts val="0"/>
              </a:spcBef>
              <a:buSzPts val="2000"/>
            </a:pPr>
            <a:r>
              <a:rPr lang="en-US" dirty="0"/>
              <a:t>Won’t Have to go Back and Fix Bad Coding Practices Later</a:t>
            </a: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39C9FB95-8958-3A8D-3CE9-4BC0E8FB03B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9285"/>
    </mc:Choice>
    <mc:Fallback>
      <p:transition spd="slow" advTm="592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916774" y="98548"/>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ctr" rtl="0">
              <a:lnSpc>
                <a:spcPct val="90000"/>
              </a:lnSpc>
              <a:spcBef>
                <a:spcPts val="0"/>
              </a:spcBef>
              <a:spcAft>
                <a:spcPts val="0"/>
              </a:spcAft>
              <a:buClr>
                <a:schemeClr val="lt1"/>
              </a:buClr>
              <a:buSzPts val="1800"/>
              <a:buChar char="•"/>
            </a:pPr>
            <a:r>
              <a:rPr lang="en-US" sz="3200" dirty="0"/>
              <a:t>Unit Testing</a:t>
            </a:r>
          </a:p>
          <a:p>
            <a:pPr marL="1143000" lvl="2" indent="-228600" algn="ctr" rtl="0">
              <a:lnSpc>
                <a:spcPct val="90000"/>
              </a:lnSpc>
              <a:spcBef>
                <a:spcPts val="0"/>
              </a:spcBef>
              <a:spcAft>
                <a:spcPts val="0"/>
              </a:spcAft>
              <a:buClr>
                <a:schemeClr val="lt1"/>
              </a:buClr>
              <a:buSzPts val="1800"/>
              <a:buChar char="•"/>
            </a:pPr>
            <a:r>
              <a:rPr lang="en-US" sz="3200" dirty="0"/>
              <a:t>Encrypt All Data</a:t>
            </a:r>
          </a:p>
          <a:p>
            <a:pPr marL="1143000" lvl="2" indent="-228600" algn="ctr">
              <a:spcBef>
                <a:spcPts val="0"/>
              </a:spcBef>
            </a:pPr>
            <a:r>
              <a:rPr lang="en-US" sz="3200" dirty="0"/>
              <a:t>Follow Triple-A Framework</a:t>
            </a:r>
          </a:p>
          <a:p>
            <a:pPr marL="1143000" lvl="2" indent="-228600" algn="ctr" rtl="0">
              <a:lnSpc>
                <a:spcPct val="90000"/>
              </a:lnSpc>
              <a:spcBef>
                <a:spcPts val="0"/>
              </a:spcBef>
              <a:spcAft>
                <a:spcPts val="0"/>
              </a:spcAft>
              <a:buClr>
                <a:schemeClr val="lt1"/>
              </a:buClr>
              <a:buSzPts val="1800"/>
              <a:buChar char="•"/>
            </a:pPr>
            <a:r>
              <a:rPr lang="en-US" sz="3200" dirty="0"/>
              <a:t>Only Collect Needed Data</a:t>
            </a:r>
          </a:p>
          <a:p>
            <a:pPr marL="1143000" lvl="2" indent="-228600" algn="ctr" rtl="0">
              <a:lnSpc>
                <a:spcPct val="90000"/>
              </a:lnSpc>
              <a:spcBef>
                <a:spcPts val="0"/>
              </a:spcBef>
              <a:spcAft>
                <a:spcPts val="0"/>
              </a:spcAft>
              <a:buClr>
                <a:schemeClr val="lt1"/>
              </a:buClr>
              <a:buSzPts val="1800"/>
              <a:buChar char="•"/>
            </a:pPr>
            <a:r>
              <a:rPr lang="en-US" sz="3200" dirty="0"/>
              <a:t>Get Rid of Data Not Being Used</a:t>
            </a:r>
          </a:p>
          <a:p>
            <a:pPr marL="1143000" lvl="2" indent="-228600" algn="ctr" rtl="0">
              <a:lnSpc>
                <a:spcPct val="90000"/>
              </a:lnSpc>
              <a:spcBef>
                <a:spcPts val="0"/>
              </a:spcBef>
              <a:spcAft>
                <a:spcPts val="0"/>
              </a:spcAft>
              <a:buClr>
                <a:schemeClr val="lt1"/>
              </a:buClr>
              <a:buSzPts val="1800"/>
              <a:buChar char="•"/>
            </a:pPr>
            <a:r>
              <a:rPr lang="en-US" sz="3200" dirty="0"/>
              <a:t>Utilize External Tools for Vulnerability Checks</a:t>
            </a:r>
          </a:p>
          <a:p>
            <a:pPr marL="1143000" lvl="2" indent="-228600" algn="l" rtl="0">
              <a:lnSpc>
                <a:spcPct val="90000"/>
              </a:lnSpc>
              <a:spcBef>
                <a:spcPts val="0"/>
              </a:spcBef>
              <a:spcAft>
                <a:spcPts val="0"/>
              </a:spcAft>
              <a:buClr>
                <a:schemeClr val="lt1"/>
              </a:buClr>
              <a:buSzPts val="1800"/>
              <a:buChar char="•"/>
            </a:pP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0F18DA45-7C39-82A1-9E03-31C94A8215C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2729"/>
    </mc:Choice>
    <mc:Fallback>
      <p:transition spd="slow" advTm="727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916774" y="0"/>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CONCLUSIONS</a:t>
            </a:r>
            <a:endParaRPr dirty="0"/>
          </a:p>
        </p:txBody>
      </p:sp>
      <p:sp>
        <p:nvSpPr>
          <p:cNvPr id="231" name="Google Shape;231;p13"/>
          <p:cNvSpPr txBox="1">
            <a:spLocks noGrp="1"/>
          </p:cNvSpPr>
          <p:nvPr>
            <p:ph type="body" idx="1"/>
          </p:nvPr>
        </p:nvSpPr>
        <p:spPr>
          <a:xfrm>
            <a:off x="685800" y="1383779"/>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sz="3600" dirty="0"/>
              <a:t>Implement Defense in Depth</a:t>
            </a:r>
          </a:p>
          <a:p>
            <a:pPr marL="228600" lvl="0" indent="-228600" algn="l" rtl="0">
              <a:lnSpc>
                <a:spcPct val="90000"/>
              </a:lnSpc>
              <a:spcBef>
                <a:spcPts val="0"/>
              </a:spcBef>
              <a:spcAft>
                <a:spcPts val="0"/>
              </a:spcAft>
              <a:buClr>
                <a:schemeClr val="lt1"/>
              </a:buClr>
              <a:buSzPts val="2200"/>
              <a:buChar char="•"/>
            </a:pPr>
            <a:endParaRPr lang="en-US" sz="3600" dirty="0"/>
          </a:p>
          <a:p>
            <a:pPr marL="228600" lvl="0" indent="-228600" algn="l" rtl="0">
              <a:lnSpc>
                <a:spcPct val="90000"/>
              </a:lnSpc>
              <a:spcBef>
                <a:spcPts val="0"/>
              </a:spcBef>
              <a:spcAft>
                <a:spcPts val="0"/>
              </a:spcAft>
              <a:buClr>
                <a:schemeClr val="lt1"/>
              </a:buClr>
              <a:buSzPts val="2200"/>
              <a:buChar char="•"/>
            </a:pPr>
            <a:r>
              <a:rPr lang="en-US" sz="3600" dirty="0"/>
              <a:t>Don’t Leave Security Until the End</a:t>
            </a:r>
          </a:p>
          <a:p>
            <a:pPr marL="228600" lvl="0" indent="-228600" algn="l" rtl="0">
              <a:lnSpc>
                <a:spcPct val="90000"/>
              </a:lnSpc>
              <a:spcBef>
                <a:spcPts val="0"/>
              </a:spcBef>
              <a:spcAft>
                <a:spcPts val="0"/>
              </a:spcAft>
              <a:buClr>
                <a:schemeClr val="lt1"/>
              </a:buClr>
              <a:buSzPts val="2200"/>
              <a:buChar char="•"/>
            </a:pPr>
            <a:endParaRPr lang="en-US" sz="3600" dirty="0"/>
          </a:p>
          <a:p>
            <a:pPr marL="228600" lvl="0" indent="-228600" algn="l" rtl="0">
              <a:lnSpc>
                <a:spcPct val="90000"/>
              </a:lnSpc>
              <a:spcBef>
                <a:spcPts val="0"/>
              </a:spcBef>
              <a:spcAft>
                <a:spcPts val="0"/>
              </a:spcAft>
              <a:buClr>
                <a:schemeClr val="lt1"/>
              </a:buClr>
              <a:buSzPts val="2200"/>
              <a:buChar char="•"/>
            </a:pPr>
            <a:r>
              <a:rPr lang="en-US" sz="3600" dirty="0"/>
              <a:t>Test Thoroughly and Often</a:t>
            </a:r>
          </a:p>
          <a:p>
            <a:pPr marL="228600" lvl="0" indent="-228600" algn="l" rtl="0">
              <a:lnSpc>
                <a:spcPct val="90000"/>
              </a:lnSpc>
              <a:spcBef>
                <a:spcPts val="0"/>
              </a:spcBef>
              <a:spcAft>
                <a:spcPts val="0"/>
              </a:spcAft>
              <a:buClr>
                <a:schemeClr val="lt1"/>
              </a:buClr>
              <a:buSzPts val="2200"/>
              <a:buChar char="•"/>
            </a:pPr>
            <a:endParaRPr lang="en-US" sz="3600" dirty="0"/>
          </a:p>
          <a:p>
            <a:pPr marL="228600" lvl="0" indent="-228600" algn="l" rtl="0">
              <a:lnSpc>
                <a:spcPct val="90000"/>
              </a:lnSpc>
              <a:spcBef>
                <a:spcPts val="0"/>
              </a:spcBef>
              <a:spcAft>
                <a:spcPts val="0"/>
              </a:spcAft>
              <a:buClr>
                <a:schemeClr val="lt1"/>
              </a:buClr>
              <a:buSzPts val="2200"/>
              <a:buChar char="•"/>
            </a:pPr>
            <a:r>
              <a:rPr lang="en-US" sz="3600" dirty="0"/>
              <a:t>Use Best Coding Practices</a:t>
            </a:r>
            <a:endParaRPr sz="36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01E84AD4-40D0-E298-9FC7-FF89104667E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8028"/>
    </mc:Choice>
    <mc:Fallback>
      <p:transition spd="slow" advTm="58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3581400" y="4426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685800" y="1508302"/>
            <a:ext cx="10820400" cy="4024125"/>
          </a:xfrm>
          <a:prstGeom prst="rect">
            <a:avLst/>
          </a:prstGeom>
          <a:noFill/>
          <a:ln>
            <a:noFill/>
          </a:ln>
        </p:spPr>
        <p:txBody>
          <a:bodyPr spcFirstLastPara="1" wrap="square" lIns="91425" tIns="45700" rIns="91425" bIns="45700" anchor="t" anchorCtr="0">
            <a:normAutofit/>
          </a:bodyPr>
          <a:lstStyle/>
          <a:p>
            <a:pPr marL="685800" lvl="0" indent="0" algn="ctr" rtl="0">
              <a:lnSpc>
                <a:spcPct val="90000"/>
              </a:lnSpc>
              <a:spcBef>
                <a:spcPts val="0"/>
              </a:spcBef>
              <a:spcAft>
                <a:spcPts val="0"/>
              </a:spcAft>
              <a:buSzPts val="1800"/>
              <a:buNone/>
            </a:pPr>
            <a:r>
              <a:rPr lang="en-US" dirty="0"/>
              <a:t>In order to standardize principles and coding standards for all employees here at Green Pace, we are implementing this new security policy. Utilizing practice such as </a:t>
            </a:r>
            <a:r>
              <a:rPr lang="en-US" dirty="0" err="1"/>
              <a:t>DiD</a:t>
            </a:r>
            <a:r>
              <a:rPr lang="en-US" dirty="0"/>
              <a:t> and Triple-A Framework we will be using the best security practices.</a:t>
            </a: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25132" y="3049904"/>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837E52BD-D0C7-4687-D20C-D50AF572E018}"/>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4350"/>
    </mc:Choice>
    <mc:Fallback>
      <p:transition spd="slow" advTm="443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80864" y="196348"/>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graphicFrame>
        <p:nvGraphicFramePr>
          <p:cNvPr id="161" name="Google Shape;161;p4" descr="Alt text required"/>
          <p:cNvGraphicFramePr/>
          <p:nvPr>
            <p:extLst>
              <p:ext uri="{D42A27DB-BD31-4B8C-83A1-F6EECF244321}">
                <p14:modId xmlns:p14="http://schemas.microsoft.com/office/powerpoint/2010/main" val="3799654315"/>
              </p:ext>
            </p:extLst>
          </p:nvPr>
        </p:nvGraphicFramePr>
        <p:xfrm>
          <a:off x="2178387" y="1929363"/>
          <a:ext cx="7835225" cy="408577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u="none" strike="noStrike" cap="none" dirty="0">
                          <a:solidFill>
                            <a:schemeClr val="tx2"/>
                          </a:solidFill>
                        </a:rPr>
                        <a:t>Likely</a:t>
                      </a:r>
                      <a:endParaRPr lang="en-US" sz="800" b="1" u="none" strike="noStrike" cap="none" dirty="0">
                        <a:solidFill>
                          <a:schemeClr val="tx2"/>
                        </a:solidFill>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rgbClr val="000000"/>
                          </a:solidFill>
                          <a:effectLst/>
                          <a:latin typeface="Arial"/>
                          <a:ea typeface="Arial"/>
                          <a:cs typeface="Arial"/>
                          <a:sym typeface="Arial"/>
                        </a:rPr>
                        <a:t>STD-003-CPP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rgbClr val="000000"/>
                          </a:solidFill>
                          <a:effectLst/>
                          <a:latin typeface="Arial"/>
                          <a:ea typeface="Arial"/>
                          <a:cs typeface="Arial"/>
                          <a:sym typeface="Arial"/>
                        </a:rPr>
                        <a:t>STD-004-CPP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rgbClr val="000000"/>
                          </a:solidFill>
                          <a:effectLst/>
                          <a:latin typeface="Arial"/>
                          <a:ea typeface="Arial"/>
                          <a:cs typeface="Arial"/>
                          <a:sym typeface="Arial"/>
                        </a:rPr>
                        <a:t>STD-005-CPP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STD-007-CPP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STD-008-CPP</a:t>
                      </a:r>
                      <a:endParaRPr sz="36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u="none" strike="noStrike" cap="none" dirty="0">
                          <a:solidFill>
                            <a:schemeClr val="tx2"/>
                          </a:solidFill>
                        </a:rPr>
                        <a:t>Priority</a:t>
                      </a:r>
                      <a:endParaRPr lang="en-US" sz="1400" b="1" i="0" u="none" strike="noStrike" cap="none" dirty="0">
                        <a:solidFill>
                          <a:schemeClr val="tx2"/>
                        </a:solidFill>
                        <a:effectLst/>
                        <a:latin typeface="Arial"/>
                        <a:ea typeface="Arial"/>
                        <a:cs typeface="Arial"/>
                        <a:sym typeface="Arial"/>
                      </a:endParaRP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STD-002-CPP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rgbClr val="000000"/>
                          </a:solidFill>
                          <a:effectLst/>
                          <a:latin typeface="Arial"/>
                          <a:ea typeface="Arial"/>
                          <a:cs typeface="Arial"/>
                          <a:sym typeface="Arial"/>
                        </a:rPr>
                        <a:t>STD-003-CPP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STD-004-CPP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STD-005-CPP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rgbClr val="000000"/>
                          </a:solidFill>
                          <a:effectLst/>
                          <a:latin typeface="Arial"/>
                          <a:ea typeface="Arial"/>
                          <a:cs typeface="Arial"/>
                          <a:sym typeface="Arial"/>
                        </a:rPr>
                        <a:t>STD-008-CPP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rgbClr val="000000"/>
                          </a:solidFill>
                          <a:effectLst/>
                          <a:latin typeface="Arial"/>
                          <a:ea typeface="Arial"/>
                          <a:cs typeface="Arial"/>
                          <a:sym typeface="Arial"/>
                        </a:rPr>
                        <a:t>STD-009-CPP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rgbClr val="000000"/>
                          </a:solidFill>
                          <a:effectLst/>
                          <a:latin typeface="Arial"/>
                          <a:ea typeface="Arial"/>
                          <a:cs typeface="Arial"/>
                          <a:sym typeface="Arial"/>
                        </a:rPr>
                        <a:t>STD-010-CPP</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endParaRPr lang="en-US" sz="1400" b="0" i="0" u="none" strike="noStrike" cap="none" dirty="0">
                        <a:solidFill>
                          <a:srgbClr val="000000"/>
                        </a:solidFill>
                        <a:effectLst/>
                        <a:latin typeface="Arial"/>
                        <a:ea typeface="Arial"/>
                        <a:cs typeface="Arial"/>
                        <a:sym typeface="Arial"/>
                      </a:endParaRP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1" u="none" strike="noStrike" cap="none" dirty="0">
                          <a:solidFill>
                            <a:schemeClr val="tx2"/>
                          </a:solidFill>
                        </a:rPr>
                        <a:t>Low Priority</a:t>
                      </a:r>
                      <a:endParaRPr lang="en-US" sz="800" b="1" u="none" strike="noStrike" cap="none" dirty="0">
                        <a:solidFill>
                          <a:schemeClr val="tx2"/>
                        </a:solidFill>
                      </a:endParaRPr>
                    </a:p>
                    <a:p>
                      <a:pPr marL="0" marR="0" lvl="0" indent="0" algn="ctr" rtl="0">
                        <a:lnSpc>
                          <a:spcPct val="100000"/>
                        </a:lnSpc>
                        <a:spcBef>
                          <a:spcPts val="0"/>
                        </a:spcBef>
                        <a:spcAft>
                          <a:spcPts val="0"/>
                        </a:spcAft>
                        <a:buClr>
                          <a:srgbClr val="000000"/>
                        </a:buClr>
                        <a:buSzPts val="3600"/>
                        <a:buFont typeface="Arial"/>
                        <a:buNone/>
                      </a:pPr>
                      <a:endParaRPr lang="en-US" sz="1400" b="0" i="0" u="none" strike="noStrike" cap="none" dirty="0">
                        <a:solidFill>
                          <a:srgbClr val="000000"/>
                        </a:solidFill>
                        <a:effectLst/>
                        <a:latin typeface="Arial"/>
                        <a:ea typeface="Arial"/>
                        <a:cs typeface="Arial"/>
                        <a:sym typeface="Arial"/>
                      </a:endParaRP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STD-006-CPP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STD-009-CPP</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1400" b="1" u="none" strike="noStrike" cap="none" dirty="0">
                          <a:solidFill>
                            <a:schemeClr val="tx2"/>
                          </a:solidFill>
                        </a:rPr>
                        <a:t>Unlikely</a:t>
                      </a:r>
                      <a:endParaRPr sz="1400" b="1" u="none" strike="noStrike" cap="none" dirty="0">
                        <a:solidFill>
                          <a:schemeClr val="tx2"/>
                        </a:solidFill>
                      </a:endParaRP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STD-001-CPP</a:t>
                      </a:r>
                    </a:p>
                    <a:p>
                      <a:pPr marL="0" marR="0" lvl="0" indent="0" algn="ctr" rtl="0">
                        <a:lnSpc>
                          <a:spcPct val="100000"/>
                        </a:lnSpc>
                        <a:spcBef>
                          <a:spcPts val="0"/>
                        </a:spcBef>
                        <a:spcAft>
                          <a:spcPts val="0"/>
                        </a:spcAft>
                        <a:buClr>
                          <a:srgbClr val="000000"/>
                        </a:buClr>
                        <a:buSzPts val="3600"/>
                        <a:buFont typeface="Arial"/>
                        <a:buNone/>
                      </a:pPr>
                      <a:r>
                        <a:rPr lang="en-US" sz="1400" b="0" i="0" u="none" strike="noStrike" cap="none" dirty="0">
                          <a:solidFill>
                            <a:srgbClr val="000000"/>
                          </a:solidFill>
                          <a:effectLst/>
                          <a:latin typeface="Arial"/>
                          <a:ea typeface="Arial"/>
                          <a:cs typeface="Arial"/>
                          <a:sym typeface="Arial"/>
                        </a:rPr>
                        <a:t>STD-006-CPP</a:t>
                      </a:r>
                      <a:endParaRPr lang="en-US" sz="3600" b="0" i="0" u="none" strike="noStrike" cap="none" dirty="0">
                        <a:solidFill>
                          <a:srgbClr val="FFD966"/>
                        </a:solidFill>
                        <a:effectLst/>
                        <a:latin typeface="Arial"/>
                        <a:ea typeface="Arial"/>
                        <a:cs typeface="Arial"/>
                        <a:sym typeface="Arial"/>
                      </a:endParaRP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b="0" i="0" u="none" strike="noStrike" cap="none" dirty="0">
                          <a:solidFill>
                            <a:srgbClr val="000000"/>
                          </a:solidFill>
                          <a:effectLst/>
                          <a:latin typeface="Arial"/>
                          <a:ea typeface="Arial"/>
                          <a:cs typeface="Arial"/>
                          <a:sym typeface="Arial"/>
                        </a:rPr>
                        <a:t>STD-009-CPP</a:t>
                      </a:r>
                    </a:p>
                    <a:p>
                      <a:pPr marL="0" marR="0" lvl="0" indent="0" algn="ctr" rtl="0">
                        <a:lnSpc>
                          <a:spcPct val="100000"/>
                        </a:lnSpc>
                        <a:spcBef>
                          <a:spcPts val="0"/>
                        </a:spcBef>
                        <a:spcAft>
                          <a:spcPts val="0"/>
                        </a:spcAft>
                        <a:buClr>
                          <a:srgbClr val="000000"/>
                        </a:buClr>
                        <a:buSzPts val="3600"/>
                        <a:buFont typeface="Arial"/>
                        <a:buNone/>
                      </a:pPr>
                      <a:endParaRPr lang="en-US" sz="1400" b="0" i="0" u="none" strike="noStrike" cap="none" dirty="0">
                        <a:solidFill>
                          <a:srgbClr val="000000"/>
                        </a:solidFill>
                        <a:effectLst/>
                        <a:latin typeface="Arial"/>
                        <a:ea typeface="Arial"/>
                        <a:cs typeface="Arial"/>
                        <a:sym typeface="Aria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41B4E504-CA6C-1DF4-EA21-622707859DC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3760"/>
    </mc:Choice>
    <mc:Fallback>
      <p:transition spd="slow" advTm="53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410747" y="28189"/>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685800" y="1519857"/>
            <a:ext cx="10820400" cy="4663440"/>
          </a:xfrm>
          <a:prstGeom prst="rect">
            <a:avLst/>
          </a:prstGeom>
          <a:noFill/>
          <a:ln>
            <a:noFill/>
          </a:ln>
        </p:spPr>
        <p:txBody>
          <a:bodyPr spcFirstLastPara="1" wrap="square" lIns="91425" tIns="45700" rIns="91425" bIns="45700" anchor="t" anchorCtr="0">
            <a:normAutofit fontScale="92500" lnSpcReduction="10000"/>
          </a:bodyPr>
          <a:lstStyle/>
          <a:p>
            <a:pPr marL="342900" algn="ctr">
              <a:spcBef>
                <a:spcPts val="0"/>
              </a:spcBef>
              <a:buSzPts val="2200"/>
            </a:pPr>
            <a:r>
              <a:rPr lang="en-US" b="1" dirty="0"/>
              <a:t>Validate Input Data</a:t>
            </a:r>
          </a:p>
          <a:p>
            <a:pPr marL="0" indent="0" algn="ctr">
              <a:spcBef>
                <a:spcPts val="0"/>
              </a:spcBef>
              <a:buSzPts val="2200"/>
              <a:buNone/>
            </a:pPr>
            <a:r>
              <a:rPr lang="en-US" sz="1600" dirty="0"/>
              <a:t>STD-001-CPP | STD-002-CPP | STD-003-CPP |STD-004-CPP | STD-010-CPP</a:t>
            </a:r>
          </a:p>
          <a:p>
            <a:pPr marL="342900" algn="ctr">
              <a:spcBef>
                <a:spcPts val="0"/>
              </a:spcBef>
              <a:buSzPts val="2200"/>
            </a:pPr>
            <a:r>
              <a:rPr lang="en-US" b="1" dirty="0"/>
              <a:t>Heed Compiler Warnings</a:t>
            </a:r>
          </a:p>
          <a:p>
            <a:pPr marL="0" marR="0" lvl="0" indent="0" algn="ctr" defTabSz="914400" rtl="0" eaLnBrk="1" fontAlgn="auto" latinLnBrk="0" hangingPunct="1">
              <a:lnSpc>
                <a:spcPct val="90000"/>
              </a:lnSpc>
              <a:spcBef>
                <a:spcPts val="0"/>
              </a:spcBef>
              <a:spcAft>
                <a:spcPts val="0"/>
              </a:spcAft>
              <a:buClr>
                <a:srgbClr val="FFFFFF"/>
              </a:buClr>
              <a:buSzPts val="2200"/>
              <a:buFont typeface="Arial"/>
              <a:buNone/>
              <a:tabLst/>
              <a:defRPr/>
            </a:pPr>
            <a:r>
              <a:rPr kumimoji="0" lang="en-US" sz="1600" b="0" i="0" u="none" strike="noStrike" kern="0" cap="none" spc="0" normalizeH="0" baseline="0" noProof="0" dirty="0">
                <a:ln>
                  <a:noFill/>
                </a:ln>
                <a:solidFill>
                  <a:srgbClr val="FFFFFF"/>
                </a:solidFill>
                <a:effectLst/>
                <a:uLnTx/>
                <a:uFillTx/>
                <a:latin typeface="Century Gothic"/>
                <a:sym typeface="Century Gothic"/>
              </a:rPr>
              <a:t>STD-001-CPP | STD-005-CPP | STD-007-CPP</a:t>
            </a:r>
            <a:endParaRPr lang="en-US" dirty="0"/>
          </a:p>
          <a:p>
            <a:pPr marL="342900" algn="ctr">
              <a:spcBef>
                <a:spcPts val="0"/>
              </a:spcBef>
              <a:buSzPts val="2200"/>
            </a:pPr>
            <a:r>
              <a:rPr lang="en-US" b="1" dirty="0"/>
              <a:t>Architect &amp; Design Security Policies</a:t>
            </a:r>
          </a:p>
          <a:p>
            <a:pPr marL="0" marR="0" lvl="0" indent="0" algn="ctr" defTabSz="914400" rtl="0" eaLnBrk="1" fontAlgn="auto" latinLnBrk="0" hangingPunct="1">
              <a:lnSpc>
                <a:spcPct val="90000"/>
              </a:lnSpc>
              <a:spcBef>
                <a:spcPts val="0"/>
              </a:spcBef>
              <a:spcAft>
                <a:spcPts val="0"/>
              </a:spcAft>
              <a:buClr>
                <a:srgbClr val="FFFFFF"/>
              </a:buClr>
              <a:buSzPts val="2200"/>
              <a:buFont typeface="Arial"/>
              <a:buNone/>
              <a:tabLst/>
              <a:defRPr/>
            </a:pPr>
            <a:r>
              <a:rPr kumimoji="0" lang="en-US" sz="1600" b="0" i="0" u="none" strike="noStrike" kern="0" cap="none" spc="0" normalizeH="0" baseline="0" noProof="0" dirty="0">
                <a:ln>
                  <a:noFill/>
                </a:ln>
                <a:solidFill>
                  <a:srgbClr val="FFFFFF"/>
                </a:solidFill>
                <a:effectLst/>
                <a:uLnTx/>
                <a:uFillTx/>
                <a:latin typeface="Century Gothic"/>
                <a:sym typeface="Century Gothic"/>
              </a:rPr>
              <a:t>STD-004-CPP | STD-007-CPP | STD-009-CPP</a:t>
            </a:r>
            <a:endParaRPr lang="en-US" dirty="0"/>
          </a:p>
          <a:p>
            <a:pPr marL="342900" algn="ctr">
              <a:spcBef>
                <a:spcPts val="0"/>
              </a:spcBef>
              <a:buSzPts val="2200"/>
            </a:pPr>
            <a:r>
              <a:rPr lang="en-US" b="1" dirty="0"/>
              <a:t>Keep It Simple!</a:t>
            </a:r>
          </a:p>
          <a:p>
            <a:pPr marL="0" marR="0" lvl="0" indent="0" algn="ctr" defTabSz="914400" rtl="0" eaLnBrk="1" fontAlgn="auto" latinLnBrk="0" hangingPunct="1">
              <a:lnSpc>
                <a:spcPct val="90000"/>
              </a:lnSpc>
              <a:spcBef>
                <a:spcPts val="0"/>
              </a:spcBef>
              <a:spcAft>
                <a:spcPts val="0"/>
              </a:spcAft>
              <a:buClr>
                <a:srgbClr val="FFFFFF"/>
              </a:buClr>
              <a:buSzPts val="2200"/>
              <a:buFont typeface="Arial"/>
              <a:buNone/>
              <a:tabLst/>
              <a:defRPr/>
            </a:pPr>
            <a:r>
              <a:rPr kumimoji="0" lang="en-US" sz="1600" b="0" i="0" u="none" strike="noStrike" kern="0" cap="none" spc="0" normalizeH="0" baseline="0" noProof="0" dirty="0">
                <a:ln>
                  <a:noFill/>
                </a:ln>
                <a:solidFill>
                  <a:srgbClr val="FFFFFF"/>
                </a:solidFill>
                <a:effectLst/>
                <a:uLnTx/>
                <a:uFillTx/>
                <a:latin typeface="Century Gothic"/>
                <a:sym typeface="Century Gothic"/>
              </a:rPr>
              <a:t>STD-001-CPP | STD-009-CPP</a:t>
            </a:r>
            <a:endParaRPr lang="en-US" dirty="0"/>
          </a:p>
          <a:p>
            <a:pPr marL="342900" algn="ctr">
              <a:spcBef>
                <a:spcPts val="0"/>
              </a:spcBef>
              <a:buSzPts val="2200"/>
            </a:pPr>
            <a:r>
              <a:rPr lang="en-US" b="1" dirty="0"/>
              <a:t>Default Deny</a:t>
            </a:r>
          </a:p>
          <a:p>
            <a:pPr marL="342900" algn="ctr">
              <a:spcBef>
                <a:spcPts val="0"/>
              </a:spcBef>
              <a:buSzPts val="2200"/>
            </a:pPr>
            <a:r>
              <a:rPr lang="en-US" b="1" dirty="0"/>
              <a:t>Principle of Least Privilege</a:t>
            </a:r>
          </a:p>
          <a:p>
            <a:pPr marL="0" marR="0" lvl="0" indent="0" algn="ctr" defTabSz="914400" rtl="0" eaLnBrk="1" fontAlgn="auto" latinLnBrk="0" hangingPunct="1">
              <a:lnSpc>
                <a:spcPct val="90000"/>
              </a:lnSpc>
              <a:spcBef>
                <a:spcPts val="0"/>
              </a:spcBef>
              <a:spcAft>
                <a:spcPts val="0"/>
              </a:spcAft>
              <a:buClr>
                <a:srgbClr val="FFFFFF"/>
              </a:buClr>
              <a:buSzPts val="2200"/>
              <a:buFont typeface="Arial"/>
              <a:buNone/>
              <a:tabLst/>
              <a:defRPr/>
            </a:pPr>
            <a:r>
              <a:rPr kumimoji="0" lang="en-US" sz="1600" b="0" i="0" u="none" strike="noStrike" kern="0" cap="none" spc="0" normalizeH="0" baseline="0" noProof="0" dirty="0">
                <a:ln>
                  <a:noFill/>
                </a:ln>
                <a:solidFill>
                  <a:srgbClr val="FFFFFF"/>
                </a:solidFill>
                <a:effectLst/>
                <a:uLnTx/>
                <a:uFillTx/>
                <a:latin typeface="Century Gothic"/>
                <a:sym typeface="Century Gothic"/>
              </a:rPr>
              <a:t>STD-005-CPP</a:t>
            </a:r>
            <a:endParaRPr lang="en-US" b="1" dirty="0"/>
          </a:p>
          <a:p>
            <a:pPr marL="342900" algn="ctr">
              <a:spcBef>
                <a:spcPts val="0"/>
              </a:spcBef>
              <a:buSzPts val="2200"/>
            </a:pPr>
            <a:r>
              <a:rPr lang="en-US" b="1" dirty="0"/>
              <a:t>Sanitize Data</a:t>
            </a:r>
          </a:p>
          <a:p>
            <a:pPr marL="0" marR="0" lvl="0" indent="0" algn="ctr" defTabSz="914400" rtl="0" eaLnBrk="1" fontAlgn="auto" latinLnBrk="0" hangingPunct="1">
              <a:lnSpc>
                <a:spcPct val="90000"/>
              </a:lnSpc>
              <a:spcBef>
                <a:spcPts val="0"/>
              </a:spcBef>
              <a:spcAft>
                <a:spcPts val="0"/>
              </a:spcAft>
              <a:buClr>
                <a:srgbClr val="FFFFFF"/>
              </a:buClr>
              <a:buSzPts val="2200"/>
              <a:buFont typeface="Arial"/>
              <a:buNone/>
              <a:tabLst/>
              <a:defRPr/>
            </a:pPr>
            <a:r>
              <a:rPr kumimoji="0" lang="en-US" sz="1600" b="0" i="0" u="none" strike="noStrike" kern="0" cap="none" spc="0" normalizeH="0" baseline="0" noProof="0" dirty="0">
                <a:ln>
                  <a:noFill/>
                </a:ln>
                <a:solidFill>
                  <a:srgbClr val="FFFFFF"/>
                </a:solidFill>
                <a:effectLst/>
                <a:uLnTx/>
                <a:uFillTx/>
                <a:latin typeface="Century Gothic"/>
                <a:sym typeface="Century Gothic"/>
              </a:rPr>
              <a:t>STD-004-CPP | STD-005-CPP</a:t>
            </a:r>
            <a:endParaRPr lang="en-US" dirty="0"/>
          </a:p>
          <a:p>
            <a:pPr marL="342900" algn="ctr">
              <a:spcBef>
                <a:spcPts val="0"/>
              </a:spcBef>
              <a:buSzPts val="2200"/>
            </a:pPr>
            <a:r>
              <a:rPr lang="en-US" b="1" dirty="0"/>
              <a:t>Defense in Depth</a:t>
            </a:r>
          </a:p>
          <a:p>
            <a:pPr marL="342900" algn="ctr">
              <a:spcBef>
                <a:spcPts val="0"/>
              </a:spcBef>
              <a:buSzPts val="2200"/>
            </a:pPr>
            <a:r>
              <a:rPr lang="en-US" b="1" dirty="0"/>
              <a:t>Quality Assurance Techniques</a:t>
            </a:r>
          </a:p>
          <a:p>
            <a:pPr marL="0" marR="0" lvl="0" indent="0" algn="ctr" defTabSz="914400" rtl="0" eaLnBrk="1" fontAlgn="auto" latinLnBrk="0" hangingPunct="1">
              <a:lnSpc>
                <a:spcPct val="90000"/>
              </a:lnSpc>
              <a:spcBef>
                <a:spcPts val="0"/>
              </a:spcBef>
              <a:spcAft>
                <a:spcPts val="0"/>
              </a:spcAft>
              <a:buClr>
                <a:srgbClr val="FFFFFF"/>
              </a:buClr>
              <a:buSzPts val="2200"/>
              <a:buFont typeface="Arial"/>
              <a:buNone/>
              <a:tabLst/>
              <a:defRPr/>
            </a:pPr>
            <a:r>
              <a:rPr kumimoji="0" lang="en-US" sz="1600" b="0" i="0" u="none" strike="noStrike" kern="0" cap="none" spc="0" normalizeH="0" baseline="0" noProof="0" dirty="0">
                <a:ln>
                  <a:noFill/>
                </a:ln>
                <a:solidFill>
                  <a:srgbClr val="FFFFFF"/>
                </a:solidFill>
                <a:effectLst/>
                <a:uLnTx/>
                <a:uFillTx/>
                <a:latin typeface="Century Gothic"/>
                <a:sym typeface="Century Gothic"/>
              </a:rPr>
              <a:t>STD-001-CPP | STD-002-CPP |STD-003-CPP | STD-005-CPP</a:t>
            </a:r>
            <a:endParaRPr lang="en-US" b="1" dirty="0"/>
          </a:p>
          <a:p>
            <a:pPr marL="342900" algn="ctr">
              <a:spcBef>
                <a:spcPts val="0"/>
              </a:spcBef>
              <a:buSzPts val="2200"/>
            </a:pPr>
            <a:r>
              <a:rPr lang="en-US" b="1" dirty="0"/>
              <a:t>Secure Coding Standard</a:t>
            </a:r>
          </a:p>
          <a:p>
            <a:pPr marL="0" marR="0" lvl="0" indent="0" algn="ctr" defTabSz="914400" rtl="0" eaLnBrk="1" fontAlgn="auto" latinLnBrk="0" hangingPunct="1">
              <a:lnSpc>
                <a:spcPct val="90000"/>
              </a:lnSpc>
              <a:spcBef>
                <a:spcPts val="0"/>
              </a:spcBef>
              <a:spcAft>
                <a:spcPts val="0"/>
              </a:spcAft>
              <a:buClr>
                <a:srgbClr val="FFFFFF"/>
              </a:buClr>
              <a:buSzPts val="2200"/>
              <a:buFont typeface="Arial"/>
              <a:buNone/>
              <a:tabLst/>
              <a:defRPr/>
            </a:pPr>
            <a:r>
              <a:rPr kumimoji="0" lang="en-US" sz="1600" b="0" i="0" u="none" strike="noStrike" kern="0" cap="none" spc="0" normalizeH="0" baseline="0" noProof="0" dirty="0">
                <a:ln>
                  <a:noFill/>
                </a:ln>
                <a:solidFill>
                  <a:srgbClr val="FFFFFF"/>
                </a:solidFill>
                <a:effectLst/>
                <a:uLnTx/>
                <a:uFillTx/>
                <a:latin typeface="Century Gothic"/>
                <a:sym typeface="Century Gothic"/>
              </a:rPr>
              <a:t>STD-001-CPP | STD-002-CPP | STD-003-CPP | STD-004-CPP | STD-005-CPP</a:t>
            </a:r>
          </a:p>
          <a:p>
            <a:pPr marL="0" marR="0" lvl="0" indent="0" algn="ctr" defTabSz="914400" rtl="0" eaLnBrk="1" fontAlgn="auto" latinLnBrk="0" hangingPunct="1">
              <a:lnSpc>
                <a:spcPct val="90000"/>
              </a:lnSpc>
              <a:spcBef>
                <a:spcPts val="0"/>
              </a:spcBef>
              <a:spcAft>
                <a:spcPts val="0"/>
              </a:spcAft>
              <a:buClr>
                <a:srgbClr val="FFFFFF"/>
              </a:buClr>
              <a:buSzPts val="2200"/>
              <a:buFont typeface="Arial"/>
              <a:buNone/>
              <a:tabLst/>
              <a:defRPr/>
            </a:pPr>
            <a:r>
              <a:rPr lang="en-US" sz="1600" dirty="0">
                <a:solidFill>
                  <a:srgbClr val="FFFFFF"/>
                </a:solidFill>
              </a:rPr>
              <a:t>STD-007-CPP | STD-009-CPP | STD-010-CPP</a:t>
            </a:r>
            <a:endParaRPr kumimoji="0" lang="en-US" sz="1600" b="0" i="0" u="none" strike="noStrike" kern="0" cap="none" spc="0" normalizeH="0" baseline="0" noProof="0" dirty="0">
              <a:ln>
                <a:noFill/>
              </a:ln>
              <a:solidFill>
                <a:srgbClr val="FFFFFF"/>
              </a:solidFill>
              <a:effectLst/>
              <a:uLnTx/>
              <a:uFillTx/>
              <a:latin typeface="Century Gothic"/>
              <a:sym typeface="Century Gothic"/>
            </a:endParaRPr>
          </a:p>
          <a:p>
            <a:pPr marL="0" indent="0" algn="ctr">
              <a:spcBef>
                <a:spcPts val="0"/>
              </a:spcBef>
              <a:buSzPts val="2200"/>
              <a:buNone/>
            </a:pP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B0536DB9-D607-99D6-EB03-4B6331EA61C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7885"/>
    </mc:Choice>
    <mc:Fallback>
      <p:transition spd="slow" advTm="578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916774" y="418144"/>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796A5783-46F5-A39E-9148-78822513C243}"/>
              </a:ext>
            </a:extLst>
          </p:cNvPr>
          <p:cNvPicPr>
            <a:picLocks noChangeAspect="1"/>
          </p:cNvPicPr>
          <p:nvPr/>
        </p:nvPicPr>
        <p:blipFill>
          <a:blip r:embed="rId7"/>
          <a:stretch>
            <a:fillRect/>
          </a:stretch>
        </p:blipFill>
        <p:spPr>
          <a:xfrm>
            <a:off x="862177" y="2260844"/>
            <a:ext cx="10467645" cy="2976238"/>
          </a:xfrm>
          <a:prstGeom prst="rect">
            <a:avLst/>
          </a:prstGeom>
        </p:spPr>
      </p:pic>
      <p:pic>
        <p:nvPicPr>
          <p:cNvPr id="2" name="Audio 1">
            <a:hlinkClick r:id="" action="ppaction://media"/>
            <a:extLst>
              <a:ext uri="{FF2B5EF4-FFF2-40B4-BE49-F238E27FC236}">
                <a16:creationId xmlns:a16="http://schemas.microsoft.com/office/drawing/2014/main" id="{2E54D911-3532-7870-8F64-3C02921CA7E3}"/>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5281"/>
    </mc:Choice>
    <mc:Fallback>
      <p:transition spd="slow" advTm="95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142936"/>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398746"/>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400" b="1" dirty="0">
                <a:effectLst/>
                <a:latin typeface="Calibri" panose="020F0502020204030204" pitchFamily="34" charset="0"/>
                <a:ea typeface="Calibri" panose="020F0502020204030204" pitchFamily="34" charset="0"/>
              </a:rPr>
              <a:t>Encryption in rest</a:t>
            </a:r>
          </a:p>
          <a:p>
            <a:pPr marL="742950" lvl="1" indent="-285750">
              <a:spcBef>
                <a:spcPts val="0"/>
              </a:spcBef>
              <a:buSzPts val="2000"/>
            </a:pPr>
            <a:r>
              <a:rPr lang="en-US" sz="1800" dirty="0">
                <a:latin typeface="Calibri" panose="020F0502020204030204" pitchFamily="34" charset="0"/>
              </a:rPr>
              <a:t>Securely encoding data as it is written to storage</a:t>
            </a:r>
          </a:p>
          <a:p>
            <a:pPr marL="742950" lvl="1" indent="-285750">
              <a:spcBef>
                <a:spcPts val="0"/>
              </a:spcBef>
              <a:buSzPts val="2000"/>
            </a:pPr>
            <a:r>
              <a:rPr lang="en-US" sz="1800" dirty="0">
                <a:latin typeface="Calibri" panose="020F0502020204030204" pitchFamily="34" charset="0"/>
              </a:rPr>
              <a:t>Decrypting data when it is pulled from storage</a:t>
            </a:r>
          </a:p>
          <a:p>
            <a:pPr marL="742950" lvl="1" indent="-285750">
              <a:spcBef>
                <a:spcPts val="0"/>
              </a:spcBef>
              <a:buSzPts val="2000"/>
            </a:pPr>
            <a:r>
              <a:rPr lang="en-US" sz="1800" dirty="0">
                <a:latin typeface="Calibri" panose="020F0502020204030204" pitchFamily="34" charset="0"/>
              </a:rPr>
              <a:t>Protects data from unauthorized access (even if someone gets into the system)</a:t>
            </a:r>
          </a:p>
          <a:p>
            <a:pPr marL="742950" lvl="1" indent="-285750">
              <a:spcBef>
                <a:spcPts val="0"/>
              </a:spcBef>
              <a:buSzPts val="2000"/>
            </a:pPr>
            <a:endParaRPr lang="en-US" sz="1800" dirty="0">
              <a:latin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2400" b="1" dirty="0">
                <a:effectLst/>
                <a:latin typeface="Calibri" panose="020F0502020204030204" pitchFamily="34" charset="0"/>
                <a:ea typeface="Calibri" panose="020F0502020204030204" pitchFamily="34" charset="0"/>
              </a:rPr>
              <a:t>Encryption at flight</a:t>
            </a:r>
          </a:p>
          <a:p>
            <a:pPr marL="685800" lvl="1" indent="-228600">
              <a:spcBef>
                <a:spcPts val="0"/>
              </a:spcBef>
              <a:buSzPts val="2000"/>
            </a:pPr>
            <a:r>
              <a:rPr lang="en-US" sz="1800" dirty="0">
                <a:latin typeface="Calibri" panose="020F0502020204030204" pitchFamily="34" charset="0"/>
              </a:rPr>
              <a:t>Securely encoding data as it is being transmitted</a:t>
            </a:r>
          </a:p>
          <a:p>
            <a:pPr marL="685800" lvl="1" indent="-228600">
              <a:spcBef>
                <a:spcPts val="0"/>
              </a:spcBef>
              <a:buSzPts val="2000"/>
            </a:pPr>
            <a:r>
              <a:rPr lang="en-US" sz="1800" dirty="0">
                <a:latin typeface="Calibri" panose="020F0502020204030204" pitchFamily="34" charset="0"/>
              </a:rPr>
              <a:t>Multiple different forms depending on how data is being transmitted</a:t>
            </a:r>
          </a:p>
          <a:p>
            <a:pPr marL="685800" lvl="1" indent="-228600">
              <a:spcBef>
                <a:spcPts val="0"/>
              </a:spcBef>
              <a:buSzPts val="2000"/>
            </a:pPr>
            <a:endParaRPr lang="en-US" sz="1800" dirty="0">
              <a:latin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2400" b="1" dirty="0">
                <a:effectLst/>
                <a:latin typeface="Calibri" panose="020F0502020204030204" pitchFamily="34" charset="0"/>
                <a:ea typeface="Calibri" panose="020F0502020204030204" pitchFamily="34" charset="0"/>
              </a:rPr>
              <a:t>Encryption in use</a:t>
            </a:r>
          </a:p>
          <a:p>
            <a:pPr marL="685800" lvl="1" indent="-228600">
              <a:spcBef>
                <a:spcPts val="0"/>
              </a:spcBef>
              <a:buSzPts val="2000"/>
            </a:pPr>
            <a:r>
              <a:rPr lang="en-US" sz="1800" dirty="0">
                <a:latin typeface="Calibri" panose="020F0502020204030204" pitchFamily="34" charset="0"/>
                <a:cs typeface="Calibri" panose="020F0502020204030204" pitchFamily="34" charset="0"/>
              </a:rPr>
              <a:t>Process of protecting data as it is utilized in memory</a:t>
            </a:r>
          </a:p>
          <a:p>
            <a:pPr marL="685800" lvl="1" indent="-228600">
              <a:spcBef>
                <a:spcPts val="0"/>
              </a:spcBef>
              <a:buSzPts val="2000"/>
            </a:pPr>
            <a:r>
              <a:rPr lang="en-US" sz="1800" dirty="0">
                <a:latin typeface="Calibri" panose="020F0502020204030204" pitchFamily="34" charset="0"/>
                <a:cs typeface="Calibri" panose="020F0502020204030204" pitchFamily="34" charset="0"/>
              </a:rPr>
              <a:t>Multiple different forms depending on the circumstances of the data</a:t>
            </a:r>
          </a:p>
          <a:p>
            <a:pPr marL="685800" lvl="1" indent="-228600">
              <a:spcBef>
                <a:spcPts val="0"/>
              </a:spcBef>
              <a:buSzPts val="2000"/>
            </a:pPr>
            <a:r>
              <a:rPr lang="en-US" sz="1800" dirty="0">
                <a:latin typeface="Calibri" panose="020F0502020204030204" pitchFamily="34" charset="0"/>
                <a:cs typeface="Calibri" panose="020F0502020204030204" pitchFamily="34" charset="0"/>
              </a:rPr>
              <a:t>Think of multiple personal profiles on the same computer where data is not shared between users</a:t>
            </a:r>
            <a:endParaRPr sz="1800" dirty="0">
              <a:latin typeface="Calibri" panose="020F0502020204030204" pitchFamily="34" charset="0"/>
              <a:cs typeface="Calibri" panose="020F0502020204030204" pitchFamily="34" charset="0"/>
            </a:endParaRPr>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221BB4BC-7E40-B70D-2127-3739D607CFF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7375"/>
    </mc:Choice>
    <mc:Fallback>
      <p:transition spd="slow" advTm="973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151814"/>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800" b="1" dirty="0"/>
              <a:t>Authentication</a:t>
            </a:r>
          </a:p>
          <a:p>
            <a:pPr marL="685800" lvl="1" indent="-228600">
              <a:spcBef>
                <a:spcPts val="0"/>
              </a:spcBef>
              <a:buSzPts val="2400"/>
            </a:pPr>
            <a:r>
              <a:rPr lang="en-US" sz="2200" dirty="0"/>
              <a:t>Who is the user accessing the system</a:t>
            </a:r>
          </a:p>
          <a:p>
            <a:pPr marL="228600" lvl="0" indent="-228600" algn="l" rtl="0">
              <a:lnSpc>
                <a:spcPct val="90000"/>
              </a:lnSpc>
              <a:spcBef>
                <a:spcPts val="0"/>
              </a:spcBef>
              <a:spcAft>
                <a:spcPts val="0"/>
              </a:spcAft>
              <a:buClr>
                <a:schemeClr val="lt1"/>
              </a:buClr>
              <a:buSzPts val="2400"/>
              <a:buChar char="•"/>
            </a:pPr>
            <a:r>
              <a:rPr lang="en-US" sz="2800" b="1" dirty="0"/>
              <a:t>Authorization</a:t>
            </a:r>
          </a:p>
          <a:p>
            <a:pPr marL="685800" lvl="1" indent="-228600">
              <a:spcBef>
                <a:spcPts val="0"/>
              </a:spcBef>
              <a:buSzPts val="2400"/>
            </a:pPr>
            <a:r>
              <a:rPr lang="en-US" sz="2200" dirty="0"/>
              <a:t>What can the user do inside the system</a:t>
            </a:r>
          </a:p>
          <a:p>
            <a:pPr marL="228600" lvl="0" indent="-228600" algn="l" rtl="0">
              <a:lnSpc>
                <a:spcPct val="90000"/>
              </a:lnSpc>
              <a:spcBef>
                <a:spcPts val="0"/>
              </a:spcBef>
              <a:spcAft>
                <a:spcPts val="0"/>
              </a:spcAft>
              <a:buClr>
                <a:schemeClr val="lt1"/>
              </a:buClr>
              <a:buSzPts val="2400"/>
              <a:buChar char="•"/>
            </a:pPr>
            <a:r>
              <a:rPr lang="en-US" sz="2800" b="1" dirty="0"/>
              <a:t>Accounting</a:t>
            </a:r>
          </a:p>
          <a:p>
            <a:pPr marL="685800" lvl="1" indent="-228600">
              <a:spcBef>
                <a:spcPts val="0"/>
              </a:spcBef>
              <a:buSzPts val="2400"/>
            </a:pPr>
            <a:r>
              <a:rPr lang="en-US" sz="2200" dirty="0"/>
              <a:t>What was the user doing and when were they doing it</a:t>
            </a:r>
            <a:endParaRPr sz="2200"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89C1DDF9-2C40-D2E4-0112-48A1955F501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2971"/>
    </mc:Choice>
    <mc:Fallback>
      <p:transition spd="slow" advTm="1029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473474" y="98548"/>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Picture 3">
            <a:extLst>
              <a:ext uri="{FF2B5EF4-FFF2-40B4-BE49-F238E27FC236}">
                <a16:creationId xmlns:a16="http://schemas.microsoft.com/office/drawing/2014/main" id="{1BBF7BC3-E93E-4C8A-1BD9-69BA115D828E}"/>
              </a:ext>
            </a:extLst>
          </p:cNvPr>
          <p:cNvPicPr>
            <a:picLocks noChangeAspect="1"/>
          </p:cNvPicPr>
          <p:nvPr/>
        </p:nvPicPr>
        <p:blipFill>
          <a:blip r:embed="rId7"/>
          <a:stretch>
            <a:fillRect/>
          </a:stretch>
        </p:blipFill>
        <p:spPr>
          <a:xfrm>
            <a:off x="636104" y="1232921"/>
            <a:ext cx="9667905" cy="5356830"/>
          </a:xfrm>
          <a:prstGeom prst="rect">
            <a:avLst/>
          </a:prstGeom>
        </p:spPr>
      </p:pic>
      <p:pic>
        <p:nvPicPr>
          <p:cNvPr id="5" name="Audio 4">
            <a:hlinkClick r:id="" action="ppaction://media"/>
            <a:extLst>
              <a:ext uri="{FF2B5EF4-FFF2-40B4-BE49-F238E27FC236}">
                <a16:creationId xmlns:a16="http://schemas.microsoft.com/office/drawing/2014/main" id="{5C916EB6-F75A-A5B2-F4A9-09F8F8208B56}"/>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0000" t="-90625" r="-200000" b="-90625"/>
          <a:stretch>
            <a:fillRect/>
          </a:stretch>
        </p:blipFill>
        <p:spPr>
          <a:xfrm>
            <a:off x="9144000" y="5143500"/>
            <a:ext cx="3048000" cy="17145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0462"/>
    </mc:Choice>
    <mc:Fallback>
      <p:transition spd="slow" advTm="40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473474" y="98548"/>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1FBEC6E2-23BD-5B09-6622-E26817452E12}"/>
              </a:ext>
            </a:extLst>
          </p:cNvPr>
          <p:cNvPicPr>
            <a:picLocks noChangeAspect="1"/>
          </p:cNvPicPr>
          <p:nvPr/>
        </p:nvPicPr>
        <p:blipFill>
          <a:blip r:embed="rId7"/>
          <a:stretch>
            <a:fillRect/>
          </a:stretch>
        </p:blipFill>
        <p:spPr>
          <a:xfrm>
            <a:off x="96741" y="1048887"/>
            <a:ext cx="10456726" cy="5540863"/>
          </a:xfrm>
          <a:prstGeom prst="rect">
            <a:avLst/>
          </a:prstGeom>
        </p:spPr>
      </p:pic>
      <p:pic>
        <p:nvPicPr>
          <p:cNvPr id="5" name="Audio 4">
            <a:hlinkClick r:id="" action="ppaction://media"/>
            <a:extLst>
              <a:ext uri="{FF2B5EF4-FFF2-40B4-BE49-F238E27FC236}">
                <a16:creationId xmlns:a16="http://schemas.microsoft.com/office/drawing/2014/main" id="{7609C3D8-FD8D-86AE-1A46-9CCC97DF84F0}"/>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0000" t="-90625" r="-200000" b="-90625"/>
          <a:stretch>
            <a:fillRect/>
          </a:stretch>
        </p:blipFill>
        <p:spPr>
          <a:xfrm>
            <a:off x="9144000" y="5143500"/>
            <a:ext cx="3048000" cy="1714500"/>
          </a:xfrm>
          <a:prstGeom prst="rect">
            <a:avLst/>
          </a:prstGeom>
        </p:spPr>
      </p:pic>
    </p:spTree>
    <p:custDataLst>
      <p:tags r:id="rId1"/>
    </p:custDataLst>
    <p:extLst>
      <p:ext uri="{BB962C8B-B14F-4D97-AF65-F5344CB8AC3E}">
        <p14:creationId xmlns:p14="http://schemas.microsoft.com/office/powerpoint/2010/main" val="1716695532"/>
      </p:ext>
    </p:extLst>
  </p:cSld>
  <p:clrMapOvr>
    <a:masterClrMapping/>
  </p:clrMapOvr>
  <mc:AlternateContent xmlns:mc="http://schemas.openxmlformats.org/markup-compatibility/2006">
    <mc:Choice xmlns:p14="http://schemas.microsoft.com/office/powerpoint/2010/main" Requires="p14">
      <p:transition spd="slow" p14:dur="2000" advTm="26606"/>
    </mc:Choice>
    <mc:Fallback>
      <p:transition spd="slow" advTm="266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9010</TotalTime>
  <Words>3049</Words>
  <Application>Microsoft Office PowerPoint</Application>
  <PresentationFormat>Widescreen</PresentationFormat>
  <Paragraphs>175</Paragraphs>
  <Slides>16</Slides>
  <Notes>16</Notes>
  <HiddenSlides>0</HiddenSlides>
  <MMClips>16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Century Gothic</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Unit Testing</vt:lpstr>
      <vt:lpstr>Unit Testing</vt:lpstr>
      <vt:lpstr>Unit Testing</vt:lpstr>
      <vt:lpstr>AUTOMATION SUMMARY</vt:lpstr>
      <vt:lpstr>TOOLS</vt:lpstr>
      <vt:lpstr>RISKS AND BENEFITS</vt:lpstr>
      <vt:lpstr>RECOMMENDATIONS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Matthew Moore</cp:lastModifiedBy>
  <cp:revision>58</cp:revision>
  <dcterms:created xsi:type="dcterms:W3CDTF">2020-08-19T17:59:24Z</dcterms:created>
  <dcterms:modified xsi:type="dcterms:W3CDTF">2023-10-15T21:56:39Z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